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Lst>
  <p:sldSz cy="5143500" cx="9144000"/>
  <p:notesSz cx="6858000" cy="9144000"/>
  <p:embeddedFontLst>
    <p:embeddedFont>
      <p:font typeface="Average"/>
      <p:regular r:id="rId139"/>
    </p:embeddedFont>
    <p:embeddedFont>
      <p:font typeface="Oswald"/>
      <p:regular r:id="rId140"/>
      <p:bold r:id="rId1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1" Type="http://schemas.openxmlformats.org/officeDocument/2006/relationships/font" Target="fonts/Oswald-bold.fntdata"/><Relationship Id="rId140" Type="http://schemas.openxmlformats.org/officeDocument/2006/relationships/font" Target="fonts/Oswa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Average-regular.fntdata"/><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bd408d11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bd408d11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9a5ae9090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9a5ae9090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6bd408d111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6bd408d111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6bd408d111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6bd408d111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6bd408d111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6bd408d111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6bd408d111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6bd408d111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6bd408d111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6bd408d111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6bd408d111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6bd408d111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6bd408d111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6bd408d111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6bd408d111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6bd408d111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bd408d111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6bd408d111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bd408d11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bd408d11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6bd408d111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6bd408d111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6bd408d111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6bd408d111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6bd408d111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6bd408d111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6bd408d11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6bd408d11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6bd408d111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6bd408d111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6bd408d111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6bd408d111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6bd408d11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6bd408d11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bd408d11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bd408d11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6bd408d111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6bd408d111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6bd408d111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6bd408d111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bd408d111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bd408d111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6bd408d111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6bd408d111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6bd408d111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6bd408d111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6bd408d111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6bd408d111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6bd408d111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6bd408d111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6bd408d111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6bd408d111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6bd408d111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6bd408d111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6bd408d111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6bd408d111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6553d887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6553d887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6bd408d111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6bd408d111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6bd408d111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6bd408d111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bd408d11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bd408d11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6bd408d111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6bd408d111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6bd408d111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6bd408d111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9a5ae9090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9a5ae9090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bd408d111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bd408d111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bd408d11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bd408d11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bd408d11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bd408d11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bd408d11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bd408d11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bd408d11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bd408d11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bd408d111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bd408d111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bd408d11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6bd408d11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bd408d11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bd408d11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bd408d11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bd408d11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a5ae9090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a5ae9090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bd408d11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bd408d11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bd408d11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bd408d111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bd408d111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bd408d111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bd408d111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6bd408d111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bd408d11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6bd408d11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bd408d11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bd408d11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bd408d11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6bd408d11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bd408d11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bd408d11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bd408d11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bd408d11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a5ae9090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a5ae9090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bd408d11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bd408d11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bd408d111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bd408d111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bd408d111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bd408d111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bd408d111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bd408d111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bd408d11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bd408d11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bd408d111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bd408d111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bd408d111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bd408d111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bd408d111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bd408d111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bd408d11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bd408d11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bd408d111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bd408d111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bd408d11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bd408d111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bd408d111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bd408d111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bd408d111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bd408d111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bd408d111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bd408d111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6bd408d11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6bd408d11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bd408d111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bd408d111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6bd408d111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6bd408d111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bd408d111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6bd408d111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bd408d111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bd408d111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a5ae9090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a5ae9090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6bd408d111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6bd408d111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6bd408d11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6bd408d11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bd408d11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bd408d111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6bd408d111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6bd408d111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bd408d111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bd408d111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9a5ae9090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9a5ae9090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6bd408d111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6bd408d111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6bd408d111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6bd408d111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bd408d111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bd408d111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bd408d111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bd408d111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553d887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553d887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bd408d111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bd408d111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bd408d111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6bd408d111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bd408d111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6bd408d111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bd408d111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bd408d111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bd408d111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bd408d111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bd408d111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bd408d111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bd408d111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bd408d111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bd408d111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6bd408d111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bd408d11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6bd408d11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6bd408d111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6bd408d111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553d88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6553d88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bd408d111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6bd408d111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6bd408d111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6bd408d111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6bd408d111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6bd408d111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bd408d111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6bd408d111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bd408d11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6bd408d111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6bd408d111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6bd408d111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bd408d111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6bd408d111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bd408d111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bd408d111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6bd408d11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6bd408d11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6bd408d111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6bd408d111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a5ae9090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a5ae9090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6bd408d111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6bd408d111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6bd408d111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6bd408d111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6bd408d111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6bd408d111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6bd408d111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6bd408d111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6bd408d111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6bd408d111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6bd408d111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6bd408d111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6bd408d111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6bd408d111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6bd408d111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6bd408d111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6bd408d111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6bd408d111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6bd408d111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6bd408d111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bd408d111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bd408d111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bd408d111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bd408d111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6bd408d111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6bd408d111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bd408d111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6bd408d111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6bd408d11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6bd408d11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6bd408d111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6bd408d111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6bd408d111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6bd408d111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bd408d111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6bd408d111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9a5ae90905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9a5ae9090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6bd408d111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6bd408d111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6bd408d111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6bd408d111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grpSp>
        <p:nvGrpSpPr>
          <p:cNvPr id="60" name="Google Shape;60;p14"/>
          <p:cNvGrpSpPr/>
          <p:nvPr/>
        </p:nvGrpSpPr>
        <p:grpSpPr>
          <a:xfrm>
            <a:off x="4350279" y="2855377"/>
            <a:ext cx="443589" cy="105632"/>
            <a:chOff x="4137525" y="2915950"/>
            <a:chExt cx="869100" cy="207000"/>
          </a:xfrm>
        </p:grpSpPr>
        <p:sp>
          <p:nvSpPr>
            <p:cNvPr id="61" name="Google Shape;61;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5" name="Google Shape;65;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 name="Google Shape;66;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3" name="Google Shape;73;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7" name="Google Shape;77;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5" name="Google Shape;85;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8" name="Google Shape;88;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2" name="Google Shape;92;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3" name="Google Shape;93;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94" name="Google Shape;9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5" name="Google Shape;95;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8" name="Google Shape;98;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1" name="Google Shape;101;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2" name="Google Shape;102;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7" name="Google Shape;5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8" name="Google Shape;58;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developer.mozilla.org/en-US/docs/Web/CSS/position"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developer.mozilla.org/en-US/docs/Web/CSS/top" TargetMode="External"/><Relationship Id="rId4" Type="http://schemas.openxmlformats.org/officeDocument/2006/relationships/hyperlink" Target="https://developer.mozilla.org/en-US/docs/Web/CSS/bottom" TargetMode="External"/><Relationship Id="rId5" Type="http://schemas.openxmlformats.org/officeDocument/2006/relationships/hyperlink" Target="https://developer.mozilla.org/en-US/docs/Web/CSS/left" TargetMode="External"/><Relationship Id="rId6" Type="http://schemas.openxmlformats.org/officeDocument/2006/relationships/hyperlink" Target="https://developer.mozilla.org/en-US/docs/Web/CSS/right"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7.png"/><Relationship Id="rId4" Type="http://schemas.openxmlformats.org/officeDocument/2006/relationships/image" Target="../media/image6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2.png"/><Relationship Id="rId4" Type="http://schemas.openxmlformats.org/officeDocument/2006/relationships/image" Target="../media/image5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developer.mozilla.org/en-US/docs/Web/CSS/z-index"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8.png"/><Relationship Id="rId4" Type="http://schemas.openxmlformats.org/officeDocument/2006/relationships/image" Target="../media/image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0.png"/><Relationship Id="rId4" Type="http://schemas.openxmlformats.org/officeDocument/2006/relationships/image" Target="../media/image7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66.png"/><Relationship Id="rId4" Type="http://schemas.openxmlformats.org/officeDocument/2006/relationships/image" Target="../media/image7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developer.mozilla.org/en-US/docs/Web/CSS/CSS_media_queries/Using_media_queries"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www.w3.org/TR/CSS21/media.html" TargetMode="External"/><Relationship Id="rId4" Type="http://schemas.openxmlformats.org/officeDocument/2006/relationships/hyperlink" Target="https://web.dev/learn/design/media-features"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8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7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www.w3schools.com/css/css_rwd_mediaqueries.asp"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73.png"/><Relationship Id="rId4" Type="http://schemas.openxmlformats.org/officeDocument/2006/relationships/image" Target="../media/image7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hyperlink" Target="https://getbootstrap.com/" TargetMode="External"/><Relationship Id="rId4" Type="http://schemas.openxmlformats.org/officeDocument/2006/relationships/hyperlink" Target="https://tailwindcs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programmerzamannow.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eveloper.mozilla.org/en-US/docs/Web/CSS/displa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hyperlink" Target="http://www.programmerzamannow.com" TargetMode="External"/><Relationship Id="rId5" Type="http://schemas.openxmlformats.org/officeDocument/2006/relationships/hyperlink" Target="http://youtube.com/c/ProgrammerZamanNo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eveloper.mozilla.org/en-US/docs/Web/CSS/flex-direc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eveloper.mozilla.org/en-US/docs/Web/CSS/flex-wra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eveloper.mozilla.org/en-US/docs/Web/CSS/orde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developer.mozilla.org/en-US/docs/Web/CSS/flex-grow"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eveloper.mozilla.org/en-US/docs/Web/CSS/flex-shrin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developer.mozilla.org/en-US/docs/Web/CSS/flex-basi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mozilla.org/en-US/docs/Web/CSS/justify-content" TargetMode="Externa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developer.mozilla.org/en-US/docs/Web/CSS/align-items" TargetMode="Externa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2.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hyperlink" Target="https://developer.mozilla.org/en-US/docs/Web/CSS/align-content" TargetMode="Externa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eveloper.mozilla.org/en-US/docs/Web/CSS/gap" TargetMode="External"/><Relationship Id="rId4" Type="http://schemas.openxmlformats.org/officeDocument/2006/relationships/hyperlink" Target="https://developer.mozilla.org/en-US/docs/Web/CSS/row-gap" TargetMode="External"/><Relationship Id="rId5" Type="http://schemas.openxmlformats.org/officeDocument/2006/relationships/hyperlink" Target="https://developer.mozilla.org/en-US/docs/Web/CSS/column-ga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1.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developer.mozilla.org/en-US/docs/Web/CSS/grid-template-columns" TargetMode="External"/><Relationship Id="rId4" Type="http://schemas.openxmlformats.org/officeDocument/2006/relationships/hyperlink" Target="https://developer.mozilla.org/en-US/docs/Web/CSS/grid-template-row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developer.mozilla.org/en-US/docs/Web/CSS/grid-column-start" TargetMode="External"/><Relationship Id="rId4" Type="http://schemas.openxmlformats.org/officeDocument/2006/relationships/hyperlink" Target="https://developer.mozilla.org/en-US/docs/Web/CSS/grid-column-end" TargetMode="External"/><Relationship Id="rId5" Type="http://schemas.openxmlformats.org/officeDocument/2006/relationships/hyperlink" Target="https://developer.mozilla.org/en-US/docs/Web/CSS/grid-row-start" TargetMode="External"/><Relationship Id="rId6" Type="http://schemas.openxmlformats.org/officeDocument/2006/relationships/hyperlink" Target="https://developer.mozilla.org/en-US/docs/Web/CSS/grid-row-en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4.png"/><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developer.mozilla.org/en-US/docs/Web/CSS/grid-template-areas" TargetMode="External"/><Relationship Id="rId4" Type="http://schemas.openxmlformats.org/officeDocument/2006/relationships/hyperlink" Target="https://developer.mozilla.org/en-US/docs/Web/CSS/grid-are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7.png"/><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hyperlink" Target="https://developer.mozilla.org/en-US/docs/Web/CSS/justify-conten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43.png"/><Relationship Id="rId4"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mozilla.org/en-US/docs/Web/CSS/align-conten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39.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developer.mozilla.org/en-US/docs/Web/CSS/justify-item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46.png"/><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hyperlink" Target="https://developer.mozilla.org/en-US/docs/Web/CSS/align-item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41.png"/><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developer.mozilla.org/en-US/docs/Web/CSS/justify-self" TargetMode="External"/><Relationship Id="rId4" Type="http://schemas.openxmlformats.org/officeDocument/2006/relationships/hyperlink" Target="https://developer.mozilla.org/en-US/docs/Web/CSS/align-self"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3.png"/><Relationship Id="rId4"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developer.mozilla.org/en-US/docs/Web/CSS/gap" TargetMode="External"/><Relationship Id="rId4" Type="http://schemas.openxmlformats.org/officeDocument/2006/relationships/hyperlink" Target="https://developer.mozilla.org/en-US/docs/Web/CSS/row-gap" TargetMode="External"/><Relationship Id="rId5" Type="http://schemas.openxmlformats.org/officeDocument/2006/relationships/hyperlink" Target="https://developer.mozilla.org/en-US/docs/Web/CSS/column-gap"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4.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5.pn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64.png"/><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developer.mozilla.org/en-US/docs/Web/CSS/column-count" TargetMode="External"/><Relationship Id="rId4" Type="http://schemas.openxmlformats.org/officeDocument/2006/relationships/hyperlink" Target="https://developer.mozilla.org/en-US/docs/Web/CSS/column-width"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6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developer.mozilla.org/en-US/docs/Web/CSS/column-gap" TargetMode="External"/><Relationship Id="rId4" Type="http://schemas.openxmlformats.org/officeDocument/2006/relationships/hyperlink" Target="https://developer.mozilla.org/en-US/docs/Web/CSS/column-rule"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developer.mozilla.org/en-US/docs/Web/CSS/float"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6.pn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d"/>
              <a:t>CSS Layout</a:t>
            </a:r>
            <a:endParaRPr/>
          </a:p>
        </p:txBody>
      </p:sp>
      <p:sp>
        <p:nvSpPr>
          <p:cNvPr id="110" name="Google Shape;110;p25"/>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Normal Flow</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Positioning</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Positioning</a:t>
            </a:r>
            <a:endParaRPr/>
          </a:p>
        </p:txBody>
      </p:sp>
      <p:sp>
        <p:nvSpPr>
          <p:cNvPr id="723" name="Google Shape;723;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Positioning memungkinkan kita meletakkan posisi elemen di tempat yang tidak sesuai dengan Normal Flow</a:t>
            </a:r>
            <a:endParaRPr/>
          </a:p>
          <a:p>
            <a:pPr indent="-342900" lvl="0" marL="457200" rtl="0" algn="l">
              <a:spcBef>
                <a:spcPts val="0"/>
              </a:spcBef>
              <a:spcAft>
                <a:spcPts val="0"/>
              </a:spcAft>
              <a:buSzPts val="1800"/>
              <a:buChar char="●"/>
            </a:pPr>
            <a:r>
              <a:rPr lang="id"/>
              <a:t>Misal meletakkan elemen di atas elemen lain, atau meletakkan elemen di posisi yang selalu sama di Viewport browser</a:t>
            </a:r>
            <a:endParaRPr/>
          </a:p>
          <a:p>
            <a:pPr indent="-342900" lvl="0" marL="457200" rtl="0" algn="l">
              <a:spcBef>
                <a:spcPts val="0"/>
              </a:spcBef>
              <a:spcAft>
                <a:spcPts val="0"/>
              </a:spcAft>
              <a:buSzPts val="1800"/>
              <a:buChar char="●"/>
            </a:pPr>
            <a:r>
              <a:rPr lang="id"/>
              <a:t>Untuk mengubah posisi elemen, kita bisa menggunakan atribut position</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https://developer.mozilla.org/en-US/docs/Web/CSS/position</a:t>
            </a:r>
            <a:r>
              <a:rPr lang="id"/>
              <a:t> </a:t>
            </a:r>
            <a:endParaRPr/>
          </a:p>
          <a:p>
            <a:pPr indent="-342900" lvl="0" marL="457200" rtl="0" algn="l">
              <a:spcBef>
                <a:spcPts val="0"/>
              </a:spcBef>
              <a:spcAft>
                <a:spcPts val="0"/>
              </a:spcAft>
              <a:buSzPts val="1800"/>
              <a:buChar char="●"/>
            </a:pPr>
            <a:r>
              <a:rPr lang="id"/>
              <a:t>Secara default, position bernilai static, artinya dia akan ditempatkan sesuai dengan Normal Flow</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Top, Bottom, Left dan Right</a:t>
            </a:r>
            <a:endParaRPr/>
          </a:p>
        </p:txBody>
      </p:sp>
      <p:sp>
        <p:nvSpPr>
          <p:cNvPr id="729" name="Google Shape;729;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ubah atribut position dari default value-nya, kita bisa mengatur elemen menggunakan atribut top, bottom, left dan right</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https://developer.mozilla.org/en-US/docs/Web/CSS/top</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https://developer.mozilla.org/en-US/docs/Web/CSS/bottom</a:t>
            </a:r>
            <a:endParaRPr/>
          </a:p>
          <a:p>
            <a:pPr indent="-342900" lvl="0" marL="457200" rtl="0" algn="l">
              <a:spcBef>
                <a:spcPts val="0"/>
              </a:spcBef>
              <a:spcAft>
                <a:spcPts val="0"/>
              </a:spcAft>
              <a:buSzPts val="1800"/>
              <a:buChar char="●"/>
            </a:pPr>
            <a:r>
              <a:rPr lang="id" u="sng">
                <a:solidFill>
                  <a:schemeClr val="hlink"/>
                </a:solidFill>
                <a:hlinkClick r:id="rId5"/>
              </a:rPr>
              <a:t>https://developer.mozilla.org/en-US/docs/Web/CSS/left</a:t>
            </a:r>
            <a:endParaRPr/>
          </a:p>
          <a:p>
            <a:pPr indent="-342900" lvl="0" marL="457200" rtl="0" algn="l">
              <a:spcBef>
                <a:spcPts val="0"/>
              </a:spcBef>
              <a:spcAft>
                <a:spcPts val="0"/>
              </a:spcAft>
              <a:buSzPts val="1800"/>
              <a:buChar char="●"/>
            </a:pPr>
            <a:r>
              <a:rPr lang="id" u="sng">
                <a:solidFill>
                  <a:schemeClr val="hlink"/>
                </a:solidFill>
                <a:hlinkClick r:id="rId6"/>
              </a:rPr>
              <a:t>https://developer.mozilla.org/en-US/docs/Web/CSS/right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Relative Positioning</a:t>
            </a:r>
            <a:endParaRPr/>
          </a:p>
        </p:txBody>
      </p:sp>
      <p:sp>
        <p:nvSpPr>
          <p:cNvPr id="735" name="Google Shape;735;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Relative positioning adalah posisi mirip seperti static positioning, dimana element akan ditempatkan sesuai Normal Flow.</a:t>
            </a:r>
            <a:endParaRPr/>
          </a:p>
          <a:p>
            <a:pPr indent="-342900" lvl="0" marL="457200" rtl="0" algn="l">
              <a:spcBef>
                <a:spcPts val="0"/>
              </a:spcBef>
              <a:spcAft>
                <a:spcPts val="0"/>
              </a:spcAft>
              <a:buSzPts val="1800"/>
              <a:buChar char="●"/>
            </a:pPr>
            <a:r>
              <a:rPr lang="id"/>
              <a:t>Namun setelah ditempatkan, kita bisa mengubah posisi elemen.</a:t>
            </a:r>
            <a:endParaRPr/>
          </a:p>
          <a:p>
            <a:pPr indent="-342900" lvl="0" marL="457200" rtl="0" algn="l">
              <a:spcBef>
                <a:spcPts val="0"/>
              </a:spcBef>
              <a:spcAft>
                <a:spcPts val="0"/>
              </a:spcAft>
              <a:buSzPts val="1800"/>
              <a:buChar char="●"/>
            </a:pPr>
            <a:r>
              <a:rPr lang="id"/>
              <a:t>Pada static positioning, mengubah posisi tidak akan berdampak apapun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Relative Positioning</a:t>
            </a:r>
            <a:endParaRPr/>
          </a:p>
        </p:txBody>
      </p:sp>
      <p:pic>
        <p:nvPicPr>
          <p:cNvPr id="741" name="Google Shape;741;p128"/>
          <p:cNvPicPr preferRelativeResize="0"/>
          <p:nvPr/>
        </p:nvPicPr>
        <p:blipFill>
          <a:blip r:embed="rId3">
            <a:alphaModFix/>
          </a:blip>
          <a:stretch>
            <a:fillRect/>
          </a:stretch>
        </p:blipFill>
        <p:spPr>
          <a:xfrm>
            <a:off x="152400" y="1170125"/>
            <a:ext cx="3619870" cy="3820974"/>
          </a:xfrm>
          <a:prstGeom prst="rect">
            <a:avLst/>
          </a:prstGeom>
          <a:noFill/>
          <a:ln>
            <a:noFill/>
          </a:ln>
        </p:spPr>
      </p:pic>
      <p:pic>
        <p:nvPicPr>
          <p:cNvPr id="742" name="Google Shape;742;p128"/>
          <p:cNvPicPr preferRelativeResize="0"/>
          <p:nvPr/>
        </p:nvPicPr>
        <p:blipFill>
          <a:blip r:embed="rId4">
            <a:alphaModFix/>
          </a:blip>
          <a:stretch>
            <a:fillRect/>
          </a:stretch>
        </p:blipFill>
        <p:spPr>
          <a:xfrm>
            <a:off x="3924670" y="1170125"/>
            <a:ext cx="5066931" cy="3778483"/>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Absolute Positioning</a:t>
            </a:r>
            <a:endParaRPr/>
          </a:p>
        </p:txBody>
      </p:sp>
      <p:sp>
        <p:nvSpPr>
          <p:cNvPr id="748" name="Google Shape;748;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Absolute positioning adalah menghapus elemen dari Normal Flow, bahkan tidak ada space yang digunakan sama sekali</a:t>
            </a:r>
            <a:endParaRPr/>
          </a:p>
          <a:p>
            <a:pPr indent="-342900" lvl="0" marL="457200" rtl="0" algn="l">
              <a:spcBef>
                <a:spcPts val="0"/>
              </a:spcBef>
              <a:spcAft>
                <a:spcPts val="0"/>
              </a:spcAft>
              <a:buSzPts val="1800"/>
              <a:buChar char="●"/>
            </a:pPr>
            <a:r>
              <a:rPr lang="id"/>
              <a:t>Posisi awal untuk elemen absolute adalah relative ke posisi terdekat dengan elemen sebelumnya, atau jika tidak ada, berarti di awal block element parent nya</a:t>
            </a:r>
            <a:endParaRPr/>
          </a:p>
          <a:p>
            <a:pPr indent="-342900" lvl="0" marL="457200" rtl="0" algn="l">
              <a:spcBef>
                <a:spcPts val="0"/>
              </a:spcBef>
              <a:spcAft>
                <a:spcPts val="0"/>
              </a:spcAft>
              <a:buSzPts val="1800"/>
              <a:buChar char="●"/>
            </a:pPr>
            <a:r>
              <a:rPr lang="id"/>
              <a:t>Jika elemen absolute tidak memiliki parent, maka parent nya adalah html</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Absolute Positioning</a:t>
            </a:r>
            <a:endParaRPr/>
          </a:p>
        </p:txBody>
      </p:sp>
      <p:pic>
        <p:nvPicPr>
          <p:cNvPr id="754" name="Google Shape;754;p130"/>
          <p:cNvPicPr preferRelativeResize="0"/>
          <p:nvPr/>
        </p:nvPicPr>
        <p:blipFill>
          <a:blip r:embed="rId3">
            <a:alphaModFix/>
          </a:blip>
          <a:stretch>
            <a:fillRect/>
          </a:stretch>
        </p:blipFill>
        <p:spPr>
          <a:xfrm>
            <a:off x="152400" y="1170125"/>
            <a:ext cx="3499100" cy="3571781"/>
          </a:xfrm>
          <a:prstGeom prst="rect">
            <a:avLst/>
          </a:prstGeom>
          <a:noFill/>
          <a:ln>
            <a:noFill/>
          </a:ln>
        </p:spPr>
      </p:pic>
      <p:pic>
        <p:nvPicPr>
          <p:cNvPr id="755" name="Google Shape;755;p130"/>
          <p:cNvPicPr preferRelativeResize="0"/>
          <p:nvPr/>
        </p:nvPicPr>
        <p:blipFill>
          <a:blip r:embed="rId4">
            <a:alphaModFix/>
          </a:blip>
          <a:stretch>
            <a:fillRect/>
          </a:stretch>
        </p:blipFill>
        <p:spPr>
          <a:xfrm>
            <a:off x="3803900" y="1170125"/>
            <a:ext cx="3512002" cy="38209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Z-Index</a:t>
            </a:r>
            <a:endParaRPr/>
          </a:p>
        </p:txBody>
      </p:sp>
      <p:sp>
        <p:nvSpPr>
          <p:cNvPr id="761" name="Google Shape;761;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menggunakan Relative dan Absolute Positioning, yang mulai mengganggu adalah elemen akan saling bertumpuk</a:t>
            </a:r>
            <a:endParaRPr/>
          </a:p>
          <a:p>
            <a:pPr indent="-342900" lvl="0" marL="457200" rtl="0" algn="l">
              <a:spcBef>
                <a:spcPts val="0"/>
              </a:spcBef>
              <a:spcAft>
                <a:spcPts val="0"/>
              </a:spcAft>
              <a:buSzPts val="1800"/>
              <a:buChar char="●"/>
            </a:pPr>
            <a:r>
              <a:rPr lang="id"/>
              <a:t>Secara default saat menggunakan relative dan absolute, maka posisi akan diatas element yang static, tapi bagaimana jika ternyata kita ingin mengubah posisi tumpukan?</a:t>
            </a:r>
            <a:endParaRPr/>
          </a:p>
          <a:p>
            <a:pPr indent="-342900" lvl="0" marL="457200" rtl="0" algn="l">
              <a:spcBef>
                <a:spcPts val="0"/>
              </a:spcBef>
              <a:spcAft>
                <a:spcPts val="0"/>
              </a:spcAft>
              <a:buSzPts val="1800"/>
              <a:buChar char="●"/>
            </a:pPr>
            <a:r>
              <a:rPr lang="id"/>
              <a:t>Untuk mengubah posisi tumpukan elemen, kita bisa menggunakan atribut z-index, yang secara default bernilai auto atau 0</a:t>
            </a:r>
            <a:endParaRPr/>
          </a:p>
          <a:p>
            <a:pPr indent="-342900" lvl="0" marL="457200" rtl="0" algn="l">
              <a:spcBef>
                <a:spcPts val="0"/>
              </a:spcBef>
              <a:spcAft>
                <a:spcPts val="0"/>
              </a:spcAft>
              <a:buSzPts val="1800"/>
              <a:buChar char="●"/>
            </a:pPr>
            <a:r>
              <a:rPr lang="id"/>
              <a:t>Semakin tinggi nilai z-index, artinya posisi akan semakin diatas</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https://developer.mozilla.org/en-US/docs/Web/CSS/z-index</a:t>
            </a:r>
            <a:r>
              <a:rPr lang="id"/>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Absolute Positioning dengan Z-Index</a:t>
            </a:r>
            <a:endParaRPr/>
          </a:p>
        </p:txBody>
      </p:sp>
      <p:pic>
        <p:nvPicPr>
          <p:cNvPr id="767" name="Google Shape;767;p132"/>
          <p:cNvPicPr preferRelativeResize="0"/>
          <p:nvPr/>
        </p:nvPicPr>
        <p:blipFill>
          <a:blip r:embed="rId3">
            <a:alphaModFix/>
          </a:blip>
          <a:stretch>
            <a:fillRect/>
          </a:stretch>
        </p:blipFill>
        <p:spPr>
          <a:xfrm>
            <a:off x="3803900" y="1170125"/>
            <a:ext cx="3512002" cy="3820975"/>
          </a:xfrm>
          <a:prstGeom prst="rect">
            <a:avLst/>
          </a:prstGeom>
          <a:noFill/>
          <a:ln>
            <a:noFill/>
          </a:ln>
        </p:spPr>
      </p:pic>
      <p:pic>
        <p:nvPicPr>
          <p:cNvPr id="768" name="Google Shape;768;p132"/>
          <p:cNvPicPr preferRelativeResize="0"/>
          <p:nvPr/>
        </p:nvPicPr>
        <p:blipFill>
          <a:blip r:embed="rId4">
            <a:alphaModFix/>
          </a:blip>
          <a:stretch>
            <a:fillRect/>
          </a:stretch>
        </p:blipFill>
        <p:spPr>
          <a:xfrm>
            <a:off x="152400" y="1170125"/>
            <a:ext cx="3499100" cy="361066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Fixed Positioning</a:t>
            </a:r>
            <a:endParaRPr/>
          </a:p>
        </p:txBody>
      </p:sp>
      <p:sp>
        <p:nvSpPr>
          <p:cNvPr id="774" name="Google Shape;774;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Fixed</a:t>
            </a:r>
            <a:r>
              <a:rPr lang="id"/>
              <a:t> positioning adalah menghapus elemen dari Normal Flow, bahkan tidak ada space yang digunakan sama sekali, jadi sama seperti Absolute positioning</a:t>
            </a:r>
            <a:endParaRPr/>
          </a:p>
          <a:p>
            <a:pPr indent="-342900" lvl="0" marL="457200" rtl="0" algn="l">
              <a:spcBef>
                <a:spcPts val="0"/>
              </a:spcBef>
              <a:spcAft>
                <a:spcPts val="0"/>
              </a:spcAft>
              <a:buSzPts val="1800"/>
              <a:buChar char="●"/>
            </a:pPr>
            <a:r>
              <a:rPr lang="id"/>
              <a:t>Posisi awal untuk elemen absolute adalah relative ke posisi terdekat dengan elemen sebelumnya, atau jika tidak ada, berarti di awal block element parent nya</a:t>
            </a:r>
            <a:endParaRPr/>
          </a:p>
          <a:p>
            <a:pPr indent="-342900" lvl="0" marL="457200" rtl="0" algn="l">
              <a:spcBef>
                <a:spcPts val="0"/>
              </a:spcBef>
              <a:spcAft>
                <a:spcPts val="0"/>
              </a:spcAft>
              <a:buSzPts val="1800"/>
              <a:buChar char="●"/>
            </a:pPr>
            <a:r>
              <a:rPr lang="id"/>
              <a:t>Namun yang membedakan dari Absolute adalah, perubahan posisi pada element fixed, dia akan relative ke viewport (halaman web yang terlihat)</a:t>
            </a:r>
            <a:endParaRPr/>
          </a:p>
          <a:p>
            <a:pPr indent="-342900" lvl="0" marL="457200" rtl="0" algn="l">
              <a:spcBef>
                <a:spcPts val="0"/>
              </a:spcBef>
              <a:spcAft>
                <a:spcPts val="0"/>
              </a:spcAft>
              <a:buSzPts val="1800"/>
              <a:buChar char="●"/>
            </a:pPr>
            <a:r>
              <a:rPr lang="id"/>
              <a:t>Oleh karena itu, jika halaman web kita scroll, maka elemen fixed akan diam ditempat, dan tidak akan mengikuti scroll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Normal Flow</a:t>
            </a:r>
            <a:endParaRPr/>
          </a:p>
        </p:txBody>
      </p:sp>
      <p:sp>
        <p:nvSpPr>
          <p:cNvPr id="168" name="Google Shape;16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Normal Flow adalah bagaimana Web Browser menampilkan tata letak halaman HTML secara default, ketika kita tidak mengubah apapun pada tata letak nya</a:t>
            </a:r>
            <a:endParaRPr/>
          </a:p>
          <a:p>
            <a:pPr indent="-342900" lvl="0" marL="457200" rtl="0" algn="l">
              <a:spcBef>
                <a:spcPts val="0"/>
              </a:spcBef>
              <a:spcAft>
                <a:spcPts val="0"/>
              </a:spcAft>
              <a:buSzPts val="1800"/>
              <a:buChar char="●"/>
            </a:pPr>
            <a:r>
              <a:rPr lang="id"/>
              <a:t>Secara default, jika kita tidak menambahkan layout CSS sama sekali, maka Web Browser akan menampilkan halaman Web dalam Normal Flow</a:t>
            </a:r>
            <a:endParaRPr/>
          </a:p>
          <a:p>
            <a:pPr indent="-342900" lvl="0" marL="457200" rtl="0" algn="l">
              <a:spcBef>
                <a:spcPts val="0"/>
              </a:spcBef>
              <a:spcAft>
                <a:spcPts val="0"/>
              </a:spcAft>
              <a:buSzPts val="1800"/>
              <a:buChar char="●"/>
            </a:pPr>
            <a:r>
              <a:rPr lang="id"/>
              <a:t>Biasanya setiap Web Browser hampir memiliki Normal Flow yang sama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Fixed Positioning</a:t>
            </a:r>
            <a:endParaRPr/>
          </a:p>
        </p:txBody>
      </p:sp>
      <p:pic>
        <p:nvPicPr>
          <p:cNvPr id="780" name="Google Shape;780;p134"/>
          <p:cNvPicPr preferRelativeResize="0"/>
          <p:nvPr/>
        </p:nvPicPr>
        <p:blipFill>
          <a:blip r:embed="rId3">
            <a:alphaModFix/>
          </a:blip>
          <a:stretch>
            <a:fillRect/>
          </a:stretch>
        </p:blipFill>
        <p:spPr>
          <a:xfrm>
            <a:off x="152400" y="1170125"/>
            <a:ext cx="3294971" cy="3820975"/>
          </a:xfrm>
          <a:prstGeom prst="rect">
            <a:avLst/>
          </a:prstGeom>
          <a:noFill/>
          <a:ln>
            <a:noFill/>
          </a:ln>
        </p:spPr>
      </p:pic>
      <p:pic>
        <p:nvPicPr>
          <p:cNvPr id="781" name="Google Shape;781;p134"/>
          <p:cNvPicPr preferRelativeResize="0"/>
          <p:nvPr/>
        </p:nvPicPr>
        <p:blipFill>
          <a:blip r:embed="rId4">
            <a:alphaModFix/>
          </a:blip>
          <a:stretch>
            <a:fillRect/>
          </a:stretch>
        </p:blipFill>
        <p:spPr>
          <a:xfrm>
            <a:off x="3599771" y="1170125"/>
            <a:ext cx="4171881" cy="38209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Sticky Positioning</a:t>
            </a:r>
            <a:endParaRPr/>
          </a:p>
        </p:txBody>
      </p:sp>
      <p:sp>
        <p:nvSpPr>
          <p:cNvPr id="787" name="Google Shape;787;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Sticky positioning adalah gabungan antara relative dan fixed position</a:t>
            </a:r>
            <a:endParaRPr/>
          </a:p>
          <a:p>
            <a:pPr indent="-342900" lvl="0" marL="457200" rtl="0" algn="l">
              <a:spcBef>
                <a:spcPts val="0"/>
              </a:spcBef>
              <a:spcAft>
                <a:spcPts val="0"/>
              </a:spcAft>
              <a:buSzPts val="1800"/>
              <a:buChar char="●"/>
            </a:pPr>
            <a:r>
              <a:rPr lang="id"/>
              <a:t>Sticky positioning akan menampilkan elemen seperti relative positioning, yang artinya dalam Normal Flow, namun ketika elemen di scroll dalam ambang batas yang sudah disesuaikan, maka otomatis akan menjadi fixed positioning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Sticky Positioning</a:t>
            </a:r>
            <a:endParaRPr/>
          </a:p>
        </p:txBody>
      </p:sp>
      <p:pic>
        <p:nvPicPr>
          <p:cNvPr id="793" name="Google Shape;793;p136"/>
          <p:cNvPicPr preferRelativeResize="0"/>
          <p:nvPr/>
        </p:nvPicPr>
        <p:blipFill>
          <a:blip r:embed="rId3">
            <a:alphaModFix/>
          </a:blip>
          <a:stretch>
            <a:fillRect/>
          </a:stretch>
        </p:blipFill>
        <p:spPr>
          <a:xfrm>
            <a:off x="152400" y="1170125"/>
            <a:ext cx="6853645" cy="382097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Fraction Unit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Fraction Unit</a:t>
            </a:r>
            <a:endParaRPr/>
          </a:p>
        </p:txBody>
      </p:sp>
      <p:sp>
        <p:nvSpPr>
          <p:cNvPr id="804" name="Google Shape;804;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layout, kadang kita akan sering menggunakan satuan unit bernama fr (fraction)</a:t>
            </a:r>
            <a:endParaRPr/>
          </a:p>
          <a:p>
            <a:pPr indent="-342900" lvl="0" marL="457200" rtl="0" algn="l">
              <a:spcBef>
                <a:spcPts val="0"/>
              </a:spcBef>
              <a:spcAft>
                <a:spcPts val="0"/>
              </a:spcAft>
              <a:buSzPts val="1800"/>
              <a:buChar char="●"/>
            </a:pPr>
            <a:r>
              <a:rPr lang="id"/>
              <a:t>Fraction adalah sisa ruang dalam Grid, sisa ruang biasanya adalah sisa ruang yang bisa diisi setelah di kurangan Grid Item yang tidak flexible (ukurannya sudah fix)</a:t>
            </a:r>
            <a:endParaRPr/>
          </a:p>
          <a:p>
            <a:pPr indent="-342900" lvl="0" marL="457200" rtl="0" algn="l">
              <a:spcBef>
                <a:spcPts val="0"/>
              </a:spcBef>
              <a:spcAft>
                <a:spcPts val="0"/>
              </a:spcAft>
              <a:buSzPts val="1800"/>
              <a:buChar char="●"/>
            </a:pPr>
            <a:r>
              <a:rPr lang="id"/>
              <a:t>Cara perhitungan fr mirip dengan flex-grow, dimana ukurannya akan dihitung dari total fr</a:t>
            </a:r>
            <a:endParaRPr/>
          </a:p>
          <a:p>
            <a:pPr indent="-342900" lvl="0" marL="457200" rtl="0" algn="l">
              <a:spcBef>
                <a:spcPts val="0"/>
              </a:spcBef>
              <a:spcAft>
                <a:spcPts val="0"/>
              </a:spcAft>
              <a:buSzPts val="1800"/>
              <a:buChar char="●"/>
            </a:pPr>
            <a:r>
              <a:rPr lang="id"/>
              <a:t>Misal jika sisa ruang adalah 1000px, dan total fr adalah 20fr, maka 1 pr bernilai 50px</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Fraction Unit</a:t>
            </a:r>
            <a:endParaRPr/>
          </a:p>
        </p:txBody>
      </p:sp>
      <p:pic>
        <p:nvPicPr>
          <p:cNvPr id="810" name="Google Shape;810;p139"/>
          <p:cNvPicPr preferRelativeResize="0"/>
          <p:nvPr/>
        </p:nvPicPr>
        <p:blipFill>
          <a:blip r:embed="rId3">
            <a:alphaModFix/>
          </a:blip>
          <a:stretch>
            <a:fillRect/>
          </a:stretch>
        </p:blipFill>
        <p:spPr>
          <a:xfrm>
            <a:off x="152400" y="1170125"/>
            <a:ext cx="4785249" cy="2949275"/>
          </a:xfrm>
          <a:prstGeom prst="rect">
            <a:avLst/>
          </a:prstGeom>
          <a:noFill/>
          <a:ln>
            <a:noFill/>
          </a:ln>
        </p:spPr>
      </p:pic>
      <p:pic>
        <p:nvPicPr>
          <p:cNvPr id="811" name="Google Shape;811;p139"/>
          <p:cNvPicPr preferRelativeResize="0"/>
          <p:nvPr/>
        </p:nvPicPr>
        <p:blipFill>
          <a:blip r:embed="rId4">
            <a:alphaModFix/>
          </a:blip>
          <a:stretch>
            <a:fillRect/>
          </a:stretch>
        </p:blipFill>
        <p:spPr>
          <a:xfrm>
            <a:off x="5090049" y="1170125"/>
            <a:ext cx="3901552" cy="259443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4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Media Queries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Queries</a:t>
            </a:r>
            <a:endParaRPr/>
          </a:p>
        </p:txBody>
      </p:sp>
      <p:sp>
        <p:nvSpPr>
          <p:cNvPr id="822" name="Google Shape;822;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Media Queries adalah fitur di CSS yang bisa digunakan untuk memodifikasi tampilan web sesuai dengan kondisi Device, Web Browser atau System Setting milik pengguna</a:t>
            </a:r>
            <a:endParaRPr/>
          </a:p>
          <a:p>
            <a:pPr indent="-342900" lvl="0" marL="457200" rtl="0" algn="l">
              <a:spcBef>
                <a:spcPts val="0"/>
              </a:spcBef>
              <a:spcAft>
                <a:spcPts val="0"/>
              </a:spcAft>
              <a:buSzPts val="1800"/>
              <a:buChar char="●"/>
            </a:pPr>
            <a:r>
              <a:rPr lang="id"/>
              <a:t>Seperti yang kita tahu, saat membuat web, pastinya kita tahu bahwa perangkat pengguna pasti berbeda-beda, ada yang membuat web kita dari Smartphone, Laptop, Komputer, bahkan ukuran layarnya bisa berbeda-beda</a:t>
            </a:r>
            <a:endParaRPr/>
          </a:p>
          <a:p>
            <a:pPr indent="-342900" lvl="0" marL="457200" rtl="0" algn="l">
              <a:spcBef>
                <a:spcPts val="0"/>
              </a:spcBef>
              <a:spcAft>
                <a:spcPts val="0"/>
              </a:spcAft>
              <a:buSzPts val="1800"/>
              <a:buChar char="●"/>
            </a:pPr>
            <a:r>
              <a:rPr lang="id"/>
              <a:t>Oleh karena itu kadang mungkin kita ingin mengubah tampilan sesuai dengan kondisi perangkat pengguna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Menggunakan Media Queries</a:t>
            </a:r>
            <a:endParaRPr/>
          </a:p>
        </p:txBody>
      </p:sp>
      <p:sp>
        <p:nvSpPr>
          <p:cNvPr id="828" name="Google Shape;828;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menggunakan Media Queries, kita bisa lakukan di HTML ketika menggunakan file CSS yang berbeda</a:t>
            </a:r>
            <a:endParaRPr/>
          </a:p>
          <a:p>
            <a:pPr indent="-342900" lvl="0" marL="457200" rtl="0" algn="l">
              <a:spcBef>
                <a:spcPts val="0"/>
              </a:spcBef>
              <a:spcAft>
                <a:spcPts val="0"/>
              </a:spcAft>
              <a:buSzPts val="1800"/>
              <a:buChar char="●"/>
            </a:pPr>
            <a:r>
              <a:rPr lang="id"/>
              <a:t>Atau bisa langsung menggunakan @media di file CSS yang kita buat</a:t>
            </a:r>
            <a:endParaRPr/>
          </a:p>
          <a:p>
            <a:pPr indent="-342900" lvl="0" marL="457200" rtl="0" algn="l">
              <a:spcBef>
                <a:spcPts val="0"/>
              </a:spcBef>
              <a:spcAft>
                <a:spcPts val="0"/>
              </a:spcAft>
              <a:buSzPts val="1800"/>
              <a:buChar char="●"/>
            </a:pPr>
            <a:r>
              <a:rPr lang="id"/>
              <a:t>Kita akan coba praktekan dua-dua nya</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https://developer.mozilla.org/en-US/docs/Web/CSS/CSS_media_queries/Using_media_queries</a:t>
            </a:r>
            <a:r>
              <a:rPr lang="id"/>
              <a:t>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Media Query</a:t>
            </a:r>
            <a:endParaRPr/>
          </a:p>
        </p:txBody>
      </p:sp>
      <p:pic>
        <p:nvPicPr>
          <p:cNvPr id="834" name="Google Shape;834;p143"/>
          <p:cNvPicPr preferRelativeResize="0"/>
          <p:nvPr/>
        </p:nvPicPr>
        <p:blipFill>
          <a:blip r:embed="rId3">
            <a:alphaModFix/>
          </a:blip>
          <a:stretch>
            <a:fillRect/>
          </a:stretch>
        </p:blipFill>
        <p:spPr>
          <a:xfrm>
            <a:off x="152400" y="1170125"/>
            <a:ext cx="6879660"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a:t>
            </a:r>
            <a:endParaRPr/>
          </a:p>
        </p:txBody>
      </p:sp>
      <p:pic>
        <p:nvPicPr>
          <p:cNvPr id="174" name="Google Shape;174;p36"/>
          <p:cNvPicPr preferRelativeResize="0"/>
          <p:nvPr/>
        </p:nvPicPr>
        <p:blipFill>
          <a:blip r:embed="rId3">
            <a:alphaModFix/>
          </a:blip>
          <a:stretch>
            <a:fillRect/>
          </a:stretch>
        </p:blipFill>
        <p:spPr>
          <a:xfrm>
            <a:off x="152400" y="1170125"/>
            <a:ext cx="8839202" cy="345475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Large CSS</a:t>
            </a:r>
            <a:endParaRPr/>
          </a:p>
        </p:txBody>
      </p:sp>
      <p:pic>
        <p:nvPicPr>
          <p:cNvPr id="840" name="Google Shape;840;p144"/>
          <p:cNvPicPr preferRelativeResize="0"/>
          <p:nvPr/>
        </p:nvPicPr>
        <p:blipFill>
          <a:blip r:embed="rId3">
            <a:alphaModFix/>
          </a:blip>
          <a:stretch>
            <a:fillRect/>
          </a:stretch>
        </p:blipFill>
        <p:spPr>
          <a:xfrm>
            <a:off x="152400" y="1170125"/>
            <a:ext cx="8839200" cy="376984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Small CSS</a:t>
            </a:r>
            <a:endParaRPr/>
          </a:p>
        </p:txBody>
      </p:sp>
      <p:pic>
        <p:nvPicPr>
          <p:cNvPr id="846" name="Google Shape;846;p145"/>
          <p:cNvPicPr preferRelativeResize="0"/>
          <p:nvPr/>
        </p:nvPicPr>
        <p:blipFill>
          <a:blip r:embed="rId3">
            <a:alphaModFix/>
          </a:blip>
          <a:stretch>
            <a:fillRect/>
          </a:stretch>
        </p:blipFill>
        <p:spPr>
          <a:xfrm>
            <a:off x="152400" y="1170125"/>
            <a:ext cx="8839201" cy="357808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a:t>
            </a:r>
            <a:endParaRPr/>
          </a:p>
        </p:txBody>
      </p:sp>
      <p:sp>
        <p:nvSpPr>
          <p:cNvPr id="852" name="Google Shape;852;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menggunakan Media Query di HTML, kita juga bisa langsung menggunakan Media Query di file CSS menggunakan at-rule @media</a:t>
            </a:r>
            <a:endParaRPr/>
          </a:p>
          <a:p>
            <a:pPr indent="-342900" lvl="0" marL="457200" rtl="0" algn="l">
              <a:spcBef>
                <a:spcPts val="0"/>
              </a:spcBef>
              <a:spcAft>
                <a:spcPts val="0"/>
              </a:spcAft>
              <a:buSzPts val="1800"/>
              <a:buChar char="●"/>
            </a:pPr>
            <a:r>
              <a:rPr lang="id"/>
              <a:t>At-rule @media memiliki aturan penulisan seperti berikut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d"/>
              <a:t>@media MediaType </a:t>
            </a:r>
            <a:r>
              <a:rPr lang="id"/>
              <a:t>Operator MediaFeature Operator MediaFeature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Rule</a:t>
            </a:r>
            <a:endParaRPr/>
          </a:p>
        </p:txBody>
      </p:sp>
      <p:sp>
        <p:nvSpPr>
          <p:cNvPr id="858" name="Google Shape;858;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id"/>
              <a:t>Untuk Media Type, kita bisa lihat disini untuk daftar yang tersedia :</a:t>
            </a:r>
            <a:br>
              <a:rPr lang="id"/>
            </a:br>
            <a:r>
              <a:rPr lang="id" u="sng">
                <a:solidFill>
                  <a:schemeClr val="hlink"/>
                </a:solidFill>
                <a:hlinkClick r:id="rId3"/>
              </a:rPr>
              <a:t>https://www.w3.org/TR/CSS21/media.html</a:t>
            </a:r>
            <a:r>
              <a:rPr lang="id"/>
              <a:t> </a:t>
            </a:r>
            <a:endParaRPr/>
          </a:p>
          <a:p>
            <a:pPr indent="-342900" lvl="0" marL="457200" rtl="0" algn="l">
              <a:spcBef>
                <a:spcPts val="0"/>
              </a:spcBef>
              <a:spcAft>
                <a:spcPts val="0"/>
              </a:spcAft>
              <a:buSzPts val="1800"/>
              <a:buChar char="●"/>
            </a:pPr>
            <a:r>
              <a:rPr lang="id"/>
              <a:t>Dan untuk Media Feature, kita bisa melihat disini untuk daftar yang tersedia :</a:t>
            </a:r>
            <a:br>
              <a:rPr lang="id"/>
            </a:br>
            <a:r>
              <a:rPr lang="id" u="sng">
                <a:solidFill>
                  <a:schemeClr val="hlink"/>
                </a:solidFill>
                <a:hlinkClick r:id="rId4"/>
              </a:rPr>
              <a:t>https://web.dev/learn/design/media-features</a:t>
            </a:r>
            <a:endParaRPr/>
          </a:p>
          <a:p>
            <a:pPr indent="-342900" lvl="0" marL="457200" rtl="0" algn="l">
              <a:spcBef>
                <a:spcPts val="0"/>
              </a:spcBef>
              <a:spcAft>
                <a:spcPts val="0"/>
              </a:spcAft>
              <a:buSzPts val="1800"/>
              <a:buChar char="●"/>
            </a:pPr>
            <a:r>
              <a:rPr lang="id"/>
              <a:t>Dan untuk Operator terdapat tiga pilihan :</a:t>
            </a:r>
            <a:endParaRPr/>
          </a:p>
          <a:p>
            <a:pPr indent="-336550" lvl="1" marL="914400" rtl="0" algn="l">
              <a:spcBef>
                <a:spcPts val="0"/>
              </a:spcBef>
              <a:spcAft>
                <a:spcPts val="0"/>
              </a:spcAft>
              <a:buSzPts val="1700"/>
              <a:buChar char="○"/>
            </a:pPr>
            <a:r>
              <a:rPr lang="id" sz="1700"/>
              <a:t>and untuk kombinasi beberapa media feature, dan semua media feature wajib terpenuhi</a:t>
            </a:r>
            <a:endParaRPr sz="1700"/>
          </a:p>
          <a:p>
            <a:pPr indent="-336550" lvl="1" marL="914400" rtl="0" algn="l">
              <a:spcBef>
                <a:spcPts val="0"/>
              </a:spcBef>
              <a:spcAft>
                <a:spcPts val="0"/>
              </a:spcAft>
              <a:buSzPts val="1700"/>
              <a:buChar char="○"/>
            </a:pPr>
            <a:r>
              <a:rPr lang="id" sz="1700"/>
              <a:t>or, menggunakan , (koma), untuk kombinasi beberapa media feature yang hanya wajib salah satunya</a:t>
            </a:r>
            <a:endParaRPr sz="1700"/>
          </a:p>
          <a:p>
            <a:pPr indent="-336550" lvl="1" marL="914400" rtl="0" algn="l">
              <a:spcBef>
                <a:spcPts val="0"/>
              </a:spcBef>
              <a:spcAft>
                <a:spcPts val="0"/>
              </a:spcAft>
              <a:buSzPts val="1700"/>
              <a:buChar char="○"/>
            </a:pPr>
            <a:r>
              <a:rPr lang="id" sz="1700"/>
              <a:t>not untuk menyatakan tidak boleh memenuhi aturan media feature yang ditentukan</a:t>
            </a:r>
            <a:endParaRPr sz="17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Media Query</a:t>
            </a:r>
            <a:endParaRPr/>
          </a:p>
        </p:txBody>
      </p:sp>
      <p:pic>
        <p:nvPicPr>
          <p:cNvPr id="864" name="Google Shape;864;p148"/>
          <p:cNvPicPr preferRelativeResize="0"/>
          <p:nvPr/>
        </p:nvPicPr>
        <p:blipFill>
          <a:blip r:embed="rId3">
            <a:alphaModFix/>
          </a:blip>
          <a:stretch>
            <a:fillRect/>
          </a:stretch>
        </p:blipFill>
        <p:spPr>
          <a:xfrm>
            <a:off x="152400" y="1170125"/>
            <a:ext cx="5792843" cy="38209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Media Query</a:t>
            </a:r>
            <a:endParaRPr/>
          </a:p>
        </p:txBody>
      </p:sp>
      <p:pic>
        <p:nvPicPr>
          <p:cNvPr id="870" name="Google Shape;870;p149"/>
          <p:cNvPicPr preferRelativeResize="0"/>
          <p:nvPr/>
        </p:nvPicPr>
        <p:blipFill>
          <a:blip r:embed="rId3">
            <a:alphaModFix/>
          </a:blip>
          <a:stretch>
            <a:fillRect/>
          </a:stretch>
        </p:blipFill>
        <p:spPr>
          <a:xfrm>
            <a:off x="152400" y="1170125"/>
            <a:ext cx="7743393" cy="382097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Referensi</a:t>
            </a:r>
            <a:endParaRPr/>
          </a:p>
        </p:txBody>
      </p:sp>
      <p:sp>
        <p:nvSpPr>
          <p:cNvPr id="876" name="Google Shape;876;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Berikut contoh Media Feature untuk ukuran-ukuran layar dan perangkat yang banyak digunakan : </a:t>
            </a:r>
            <a:r>
              <a:rPr lang="id" u="sng">
                <a:solidFill>
                  <a:schemeClr val="hlink"/>
                </a:solidFill>
                <a:hlinkClick r:id="rId3"/>
              </a:rPr>
              <a:t>https://www.w3schools.com/css/css_rwd_mediaqueries.asp</a:t>
            </a:r>
            <a:r>
              <a:rPr lang="id"/>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5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Display None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Display None</a:t>
            </a:r>
            <a:endParaRPr/>
          </a:p>
        </p:txBody>
      </p:sp>
      <p:sp>
        <p:nvSpPr>
          <p:cNvPr id="887" name="Google Shape;887;p1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di materi Display kita bahas sedikit bahwa atribut display bisa memiliki value none (dihapus / dihilangkan)</a:t>
            </a:r>
            <a:endParaRPr/>
          </a:p>
          <a:p>
            <a:pPr indent="-342900" lvl="0" marL="457200" rtl="0" algn="l">
              <a:spcBef>
                <a:spcPts val="0"/>
              </a:spcBef>
              <a:spcAft>
                <a:spcPts val="0"/>
              </a:spcAft>
              <a:buSzPts val="1800"/>
              <a:buChar char="●"/>
            </a:pPr>
            <a:r>
              <a:rPr lang="id"/>
              <a:t>Pertanyaannya, untuk apa kita membuat elemen, tapi harus dihilangkan?</a:t>
            </a:r>
            <a:endParaRPr/>
          </a:p>
          <a:p>
            <a:pPr indent="-342900" lvl="0" marL="457200" rtl="0" algn="l">
              <a:spcBef>
                <a:spcPts val="0"/>
              </a:spcBef>
              <a:spcAft>
                <a:spcPts val="0"/>
              </a:spcAft>
              <a:buSzPts val="1800"/>
              <a:buChar char="●"/>
            </a:pPr>
            <a:r>
              <a:rPr lang="id"/>
              <a:t>Sebenarnya banyak kegunaannya, contohnya di materi ini, kita akan coba membuat Menu Bar memanfaatkan Display None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Menu Bar</a:t>
            </a:r>
            <a:endParaRPr/>
          </a:p>
        </p:txBody>
      </p:sp>
      <p:pic>
        <p:nvPicPr>
          <p:cNvPr id="893" name="Google Shape;893;p153"/>
          <p:cNvPicPr preferRelativeResize="0"/>
          <p:nvPr/>
        </p:nvPicPr>
        <p:blipFill>
          <a:blip r:embed="rId3">
            <a:alphaModFix/>
          </a:blip>
          <a:stretch>
            <a:fillRect/>
          </a:stretch>
        </p:blipFill>
        <p:spPr>
          <a:xfrm>
            <a:off x="152400" y="1170125"/>
            <a:ext cx="7582802"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Urutan Komponen HTML</a:t>
            </a:r>
            <a:endParaRPr/>
          </a:p>
        </p:txBody>
      </p:sp>
      <p:sp>
        <p:nvSpPr>
          <p:cNvPr id="180" name="Google Shape;18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Web Browser akan menampilkan urutan sesuai dengan posisi kode HTML yang dibuat</a:t>
            </a:r>
            <a:endParaRPr/>
          </a:p>
          <a:p>
            <a:pPr indent="-342900" lvl="0" marL="457200" rtl="0" algn="l">
              <a:spcBef>
                <a:spcPts val="0"/>
              </a:spcBef>
              <a:spcAft>
                <a:spcPts val="0"/>
              </a:spcAft>
              <a:buSzPts val="1800"/>
              <a:buChar char="●"/>
            </a:pPr>
            <a:r>
              <a:rPr lang="id"/>
              <a:t>Walaupun kita tambahkan Style menggunakan CSS pada komponen HTML nya, tetap saja, urutan nya secara default akan mengikuti urutan sesuai kode HTML yang kita buat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Menu Bar CSS</a:t>
            </a:r>
            <a:endParaRPr/>
          </a:p>
        </p:txBody>
      </p:sp>
      <p:pic>
        <p:nvPicPr>
          <p:cNvPr id="899" name="Google Shape;899;p154"/>
          <p:cNvPicPr preferRelativeResize="0"/>
          <p:nvPr/>
        </p:nvPicPr>
        <p:blipFill>
          <a:blip r:embed="rId3">
            <a:alphaModFix/>
          </a:blip>
          <a:stretch>
            <a:fillRect/>
          </a:stretch>
        </p:blipFill>
        <p:spPr>
          <a:xfrm>
            <a:off x="152400" y="1170125"/>
            <a:ext cx="3147252" cy="3820976"/>
          </a:xfrm>
          <a:prstGeom prst="rect">
            <a:avLst/>
          </a:prstGeom>
          <a:noFill/>
          <a:ln>
            <a:noFill/>
          </a:ln>
        </p:spPr>
      </p:pic>
      <p:pic>
        <p:nvPicPr>
          <p:cNvPr id="900" name="Google Shape;900;p154"/>
          <p:cNvPicPr preferRelativeResize="0"/>
          <p:nvPr/>
        </p:nvPicPr>
        <p:blipFill>
          <a:blip r:embed="rId4">
            <a:alphaModFix/>
          </a:blip>
          <a:stretch>
            <a:fillRect/>
          </a:stretch>
        </p:blipFill>
        <p:spPr>
          <a:xfrm>
            <a:off x="3452052" y="1170125"/>
            <a:ext cx="3547265" cy="382097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Penutup</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Belajar Apa Lagi?</a:t>
            </a:r>
            <a:endParaRPr/>
          </a:p>
        </p:txBody>
      </p:sp>
      <p:sp>
        <p:nvSpPr>
          <p:cNvPr id="911" name="Google Shape;911;p1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Belajar JavaScript</a:t>
            </a:r>
            <a:endParaRPr/>
          </a:p>
          <a:p>
            <a:pPr indent="-342900" lvl="0" marL="457200" rtl="0" algn="l">
              <a:spcBef>
                <a:spcPts val="0"/>
              </a:spcBef>
              <a:spcAft>
                <a:spcPts val="0"/>
              </a:spcAft>
              <a:buSzPts val="1800"/>
              <a:buChar char="●"/>
            </a:pPr>
            <a:r>
              <a:rPr lang="id"/>
              <a:t>Latihan membuat halaman web dari yang sederhana sampai yang kompleks menggunakan HTML dan CSS</a:t>
            </a:r>
            <a:endParaRPr/>
          </a:p>
          <a:p>
            <a:pPr indent="-342900" lvl="0" marL="457200" rtl="0" algn="l">
              <a:spcBef>
                <a:spcPts val="0"/>
              </a:spcBef>
              <a:spcAft>
                <a:spcPts val="0"/>
              </a:spcAft>
              <a:buSzPts val="1800"/>
              <a:buChar char="●"/>
            </a:pPr>
            <a:r>
              <a:rPr lang="id"/>
              <a:t>Belajar Library CSS</a:t>
            </a:r>
            <a:endParaRPr/>
          </a:p>
          <a:p>
            <a:pPr indent="-342900" lvl="1" marL="914400" rtl="0" algn="l">
              <a:spcBef>
                <a:spcPts val="0"/>
              </a:spcBef>
              <a:spcAft>
                <a:spcPts val="0"/>
              </a:spcAft>
              <a:buSzPts val="1800"/>
              <a:buChar char="○"/>
            </a:pPr>
            <a:r>
              <a:rPr lang="id" sz="1800"/>
              <a:t>Bootstrap : </a:t>
            </a:r>
            <a:r>
              <a:rPr lang="id" sz="1800" u="sng">
                <a:solidFill>
                  <a:schemeClr val="hlink"/>
                </a:solidFill>
                <a:hlinkClick r:id="rId3"/>
              </a:rPr>
              <a:t>https://getbootstrap.com/</a:t>
            </a:r>
            <a:r>
              <a:rPr lang="id" sz="1800"/>
              <a:t> </a:t>
            </a:r>
            <a:endParaRPr sz="1800"/>
          </a:p>
          <a:p>
            <a:pPr indent="-342900" lvl="1" marL="914400" rtl="0" algn="l">
              <a:spcBef>
                <a:spcPts val="0"/>
              </a:spcBef>
              <a:spcAft>
                <a:spcPts val="0"/>
              </a:spcAft>
              <a:buSzPts val="1800"/>
              <a:buChar char="○"/>
            </a:pPr>
            <a:r>
              <a:rPr lang="id" sz="1800"/>
              <a:t>Tailwind CSS : </a:t>
            </a:r>
            <a:r>
              <a:rPr lang="id" sz="1800" u="sng">
                <a:solidFill>
                  <a:schemeClr val="hlink"/>
                </a:solidFill>
                <a:hlinkClick r:id="rId4"/>
              </a:rPr>
              <a:t>https://tailwindcss.com/</a:t>
            </a:r>
            <a:r>
              <a:rPr lang="id" sz="1800"/>
              <a:t>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Normal Flow CSS</a:t>
            </a:r>
            <a:endParaRPr/>
          </a:p>
        </p:txBody>
      </p:sp>
      <p:pic>
        <p:nvPicPr>
          <p:cNvPr id="186" name="Google Shape;186;p38"/>
          <p:cNvPicPr preferRelativeResize="0"/>
          <p:nvPr/>
        </p:nvPicPr>
        <p:blipFill>
          <a:blip r:embed="rId3">
            <a:alphaModFix/>
          </a:blip>
          <a:stretch>
            <a:fillRect/>
          </a:stretch>
        </p:blipFill>
        <p:spPr>
          <a:xfrm>
            <a:off x="152400" y="1170125"/>
            <a:ext cx="7891686"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Tidak Cukup dengan Normal Flow?</a:t>
            </a:r>
            <a:endParaRPr/>
          </a:p>
        </p:txBody>
      </p:sp>
      <p:sp>
        <p:nvSpPr>
          <p:cNvPr id="192" name="Google Shape;19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halaman yang menarik, kadang butuh tata letak yang tidak bisa sesuai dengan Normal Flow</a:t>
            </a:r>
            <a:endParaRPr/>
          </a:p>
          <a:p>
            <a:pPr indent="-342900" lvl="0" marL="457200" rtl="0" algn="l">
              <a:spcBef>
                <a:spcPts val="0"/>
              </a:spcBef>
              <a:spcAft>
                <a:spcPts val="0"/>
              </a:spcAft>
              <a:buSzPts val="1800"/>
              <a:buChar char="●"/>
            </a:pPr>
            <a:r>
              <a:rPr lang="id"/>
              <a:t>Kadang kita butuh meletakkan beberapa posisi komponen ditempat yang kita inginkan, sehingga tidak bisa jika mengikuti aturan Normal Flow</a:t>
            </a:r>
            <a:endParaRPr/>
          </a:p>
          <a:p>
            <a:pPr indent="-342900" lvl="0" marL="457200" rtl="0" algn="l">
              <a:spcBef>
                <a:spcPts val="0"/>
              </a:spcBef>
              <a:spcAft>
                <a:spcPts val="0"/>
              </a:spcAft>
              <a:buSzPts val="1800"/>
              <a:buChar char="●"/>
            </a:pPr>
            <a:r>
              <a:rPr lang="id"/>
              <a:t>Contoh jika kita buka website </a:t>
            </a:r>
            <a:r>
              <a:rPr lang="id" u="sng">
                <a:solidFill>
                  <a:schemeClr val="hlink"/>
                </a:solidFill>
                <a:hlinkClick r:id="rId3"/>
              </a:rPr>
              <a:t>www.programmerzamannow.com</a:t>
            </a:r>
            <a:r>
              <a:rPr lang="id"/>
              <a:t> </a:t>
            </a:r>
            <a:endParaRPr/>
          </a:p>
          <a:p>
            <a:pPr indent="-342900" lvl="0" marL="457200" rtl="0" algn="l">
              <a:spcBef>
                <a:spcPts val="0"/>
              </a:spcBef>
              <a:spcAft>
                <a:spcPts val="0"/>
              </a:spcAft>
              <a:buSzPts val="1800"/>
              <a:buChar char="●"/>
            </a:pPr>
            <a:r>
              <a:rPr lang="id"/>
              <a:t>Maka kita bisa lihat bahwa tata letak komponen tidak ditampilkan secara Normal Flow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Programmer Zaman Now</a:t>
            </a:r>
            <a:endParaRPr/>
          </a:p>
        </p:txBody>
      </p:sp>
      <p:pic>
        <p:nvPicPr>
          <p:cNvPr id="198" name="Google Shape;198;p40"/>
          <p:cNvPicPr preferRelativeResize="0"/>
          <p:nvPr/>
        </p:nvPicPr>
        <p:blipFill>
          <a:blip r:embed="rId3">
            <a:alphaModFix/>
          </a:blip>
          <a:stretch>
            <a:fillRect/>
          </a:stretch>
        </p:blipFill>
        <p:spPr>
          <a:xfrm>
            <a:off x="1449350" y="1170125"/>
            <a:ext cx="6245294" cy="38209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Display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Display</a:t>
            </a:r>
            <a:endParaRPr/>
          </a:p>
        </p:txBody>
      </p:sp>
      <p:sp>
        <p:nvSpPr>
          <p:cNvPr id="209" name="Google Shape;20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 kita belajar melakukan tata letak, kita perlu bahas ulang tentang Display</a:t>
            </a:r>
            <a:endParaRPr/>
          </a:p>
          <a:p>
            <a:pPr indent="-342900" lvl="0" marL="457200" rtl="0" algn="l">
              <a:spcBef>
                <a:spcPts val="0"/>
              </a:spcBef>
              <a:spcAft>
                <a:spcPts val="0"/>
              </a:spcAft>
              <a:buSzPts val="1800"/>
              <a:buChar char="●"/>
            </a:pPr>
            <a:r>
              <a:rPr lang="id"/>
              <a:t>Kita tahu bahwa komponen di HTML memiliki default display, ada yang block dan ada yang inline</a:t>
            </a:r>
            <a:endParaRPr/>
          </a:p>
          <a:p>
            <a:pPr indent="-342900" lvl="0" marL="457200" rtl="0" algn="l">
              <a:spcBef>
                <a:spcPts val="0"/>
              </a:spcBef>
              <a:spcAft>
                <a:spcPts val="0"/>
              </a:spcAft>
              <a:buSzPts val="1800"/>
              <a:buChar char="●"/>
            </a:pPr>
            <a:r>
              <a:rPr lang="id"/>
              <a:t>Sebenarnya, kita bisa mengubah nilai display untuk komponen HTML menggunakan atribut display di CSS</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https://developer.mozilla.org/en-US/docs/Web/CSS/display</a:t>
            </a:r>
            <a:r>
              <a:rPr lang="id"/>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Nilai CSS Display</a:t>
            </a:r>
            <a:endParaRPr/>
          </a:p>
        </p:txBody>
      </p:sp>
      <p:sp>
        <p:nvSpPr>
          <p:cNvPr id="215" name="Google Shape;21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id"/>
              <a:t>inline</a:t>
            </a:r>
            <a:r>
              <a:rPr lang="id"/>
              <a:t>, artinya komponen ditampilkan secara inline (hanya mengambil tempat secukupnya)</a:t>
            </a:r>
            <a:endParaRPr/>
          </a:p>
          <a:p>
            <a:pPr indent="-342900" lvl="0" marL="457200" rtl="0" algn="l">
              <a:spcBef>
                <a:spcPts val="0"/>
              </a:spcBef>
              <a:spcAft>
                <a:spcPts val="0"/>
              </a:spcAft>
              <a:buSzPts val="1800"/>
              <a:buChar char="●"/>
            </a:pPr>
            <a:r>
              <a:rPr b="1" lang="id"/>
              <a:t>block</a:t>
            </a:r>
            <a:r>
              <a:rPr lang="id"/>
              <a:t>, artinya komponen ditampilkan secara block (mengambil tempat kiri ke kanan komponen diatasnya)</a:t>
            </a:r>
            <a:endParaRPr/>
          </a:p>
          <a:p>
            <a:pPr indent="-342900" lvl="0" marL="457200" rtl="0" algn="l">
              <a:spcBef>
                <a:spcPts val="0"/>
              </a:spcBef>
              <a:spcAft>
                <a:spcPts val="0"/>
              </a:spcAft>
              <a:buSzPts val="1800"/>
              <a:buChar char="●"/>
            </a:pPr>
            <a:r>
              <a:rPr b="1" lang="id"/>
              <a:t>inline-block</a:t>
            </a:r>
            <a:r>
              <a:rPr lang="id"/>
              <a:t>, artinya komponen ditampilkan secara inline, tapi kita bisa mengubah tinggi dan lebar komponennya seperti layaknya block</a:t>
            </a:r>
            <a:endParaRPr/>
          </a:p>
          <a:p>
            <a:pPr indent="-342900" lvl="0" marL="457200" rtl="0" algn="l">
              <a:spcBef>
                <a:spcPts val="0"/>
              </a:spcBef>
              <a:spcAft>
                <a:spcPts val="0"/>
              </a:spcAft>
              <a:buSzPts val="1800"/>
              <a:buChar char="●"/>
            </a:pPr>
            <a:r>
              <a:rPr b="1" lang="id"/>
              <a:t>none</a:t>
            </a:r>
            <a:r>
              <a:rPr lang="id"/>
              <a:t>, artinya komponen akan dihapus dan tidak ditampilkan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6"/>
          <p:cNvPicPr preferRelativeResize="0"/>
          <p:nvPr/>
        </p:nvPicPr>
        <p:blipFill rotWithShape="1">
          <a:blip r:embed="rId3">
            <a:alphaModFix/>
          </a:blip>
          <a:srcRect b="0" l="0" r="0" t="14074"/>
          <a:stretch/>
        </p:blipFill>
        <p:spPr>
          <a:xfrm>
            <a:off x="1800" y="-101050"/>
            <a:ext cx="9144003" cy="5244550"/>
          </a:xfrm>
          <a:prstGeom prst="rect">
            <a:avLst/>
          </a:prstGeom>
          <a:noFill/>
          <a:ln>
            <a:noFill/>
          </a:ln>
        </p:spPr>
      </p:pic>
      <p:sp>
        <p:nvSpPr>
          <p:cNvPr id="116" name="Google Shape;11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17" name="Google Shape;117;p26"/>
          <p:cNvSpPr txBox="1"/>
          <p:nvPr>
            <p:ph idx="1" type="body"/>
          </p:nvPr>
        </p:nvSpPr>
        <p:spPr>
          <a:xfrm>
            <a:off x="311700" y="1152475"/>
            <a:ext cx="493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id">
                <a:solidFill>
                  <a:schemeClr val="dk1"/>
                </a:solidFill>
              </a:rPr>
              <a:t>Technical architect at one of the biggest ecommerce company in Indonesia</a:t>
            </a:r>
            <a:endParaRPr>
              <a:solidFill>
                <a:schemeClr val="dk1"/>
              </a:solidFill>
            </a:endParaRPr>
          </a:p>
          <a:p>
            <a:pPr indent="-342900" lvl="0" marL="457200" rtl="0" algn="l">
              <a:spcBef>
                <a:spcPts val="0"/>
              </a:spcBef>
              <a:spcAft>
                <a:spcPts val="0"/>
              </a:spcAft>
              <a:buClr>
                <a:schemeClr val="dk1"/>
              </a:buClr>
              <a:buSzPts val="1800"/>
              <a:buChar char="●"/>
            </a:pPr>
            <a:r>
              <a:rPr lang="id">
                <a:solidFill>
                  <a:schemeClr val="dk1"/>
                </a:solidFill>
              </a:rPr>
              <a:t>13+ years experiences</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4"/>
              </a:rPr>
              <a:t>www.programmerzamannow.com</a:t>
            </a:r>
            <a:r>
              <a:rPr lang="id">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5"/>
              </a:rPr>
              <a:t>youtube.com/c/ProgrammerZamanNow</a:t>
            </a:r>
            <a:r>
              <a:rPr lang="id">
                <a:solidFill>
                  <a:schemeClr val="dk1"/>
                </a:solidFill>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Display HTML</a:t>
            </a:r>
            <a:endParaRPr/>
          </a:p>
        </p:txBody>
      </p:sp>
      <p:pic>
        <p:nvPicPr>
          <p:cNvPr id="221" name="Google Shape;221;p44"/>
          <p:cNvPicPr preferRelativeResize="0"/>
          <p:nvPr/>
        </p:nvPicPr>
        <p:blipFill>
          <a:blip r:embed="rId3">
            <a:alphaModFix/>
          </a:blip>
          <a:stretch>
            <a:fillRect/>
          </a:stretch>
        </p:blipFill>
        <p:spPr>
          <a:xfrm>
            <a:off x="152400" y="1170125"/>
            <a:ext cx="8839203" cy="34843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Display CSS</a:t>
            </a:r>
            <a:endParaRPr/>
          </a:p>
        </p:txBody>
      </p:sp>
      <p:pic>
        <p:nvPicPr>
          <p:cNvPr id="227" name="Google Shape;227;p45"/>
          <p:cNvPicPr preferRelativeResize="0"/>
          <p:nvPr/>
        </p:nvPicPr>
        <p:blipFill>
          <a:blip r:embed="rId3">
            <a:alphaModFix/>
          </a:blip>
          <a:stretch>
            <a:fillRect/>
          </a:stretch>
        </p:blipFill>
        <p:spPr>
          <a:xfrm>
            <a:off x="152400" y="1170125"/>
            <a:ext cx="8839200" cy="33442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Flexbox</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Flexbox</a:t>
            </a:r>
            <a:endParaRPr/>
          </a:p>
        </p:txBody>
      </p:sp>
      <p:sp>
        <p:nvSpPr>
          <p:cNvPr id="238" name="Google Shape;23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Flexbox Layout bertujuan untuk menyediakan cara yang lebih efisien untuk menata letak, menyelaraskan, dan mendistribusikan ruang antar item dalam wadah (container), bahkan ketika ukurannya tidak diketahui </a:t>
            </a:r>
            <a:r>
              <a:rPr lang="id"/>
              <a:t>dan/</a:t>
            </a:r>
            <a:r>
              <a:rPr lang="id"/>
              <a:t>atau dinamis (sehingga disebut “fleksibel”).</a:t>
            </a:r>
            <a:endParaRPr/>
          </a:p>
          <a:p>
            <a:pPr indent="-342900" lvl="0" marL="457200" rtl="0" algn="l">
              <a:spcBef>
                <a:spcPts val="0"/>
              </a:spcBef>
              <a:spcAft>
                <a:spcPts val="0"/>
              </a:spcAft>
              <a:buSzPts val="1800"/>
              <a:buChar char="●"/>
            </a:pPr>
            <a:r>
              <a:rPr lang="id"/>
              <a:t>Flexbox Layout paling sesuai untuk komponen aplikasi, dan tata letak skala kecil, sedangkan Grid Layout ditujukan untuk tata letak skala besar.</a:t>
            </a:r>
            <a:endParaRPr/>
          </a:p>
          <a:p>
            <a:pPr indent="-342900" lvl="0" marL="457200" rtl="0" algn="l">
              <a:spcBef>
                <a:spcPts val="0"/>
              </a:spcBef>
              <a:spcAft>
                <a:spcPts val="0"/>
              </a:spcAft>
              <a:buSzPts val="1800"/>
              <a:buChar char="●"/>
            </a:pPr>
            <a:r>
              <a:rPr lang="id"/>
              <a:t>Grid Layout akan dibahas di materi tersendiri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Flexbox</a:t>
            </a:r>
            <a:endParaRPr/>
          </a:p>
        </p:txBody>
      </p:sp>
      <p:pic>
        <p:nvPicPr>
          <p:cNvPr id="244" name="Google Shape;244;p48"/>
          <p:cNvPicPr preferRelativeResize="0"/>
          <p:nvPr/>
        </p:nvPicPr>
        <p:blipFill>
          <a:blip r:embed="rId3">
            <a:alphaModFix/>
          </a:blip>
          <a:stretch>
            <a:fillRect/>
          </a:stretch>
        </p:blipFill>
        <p:spPr>
          <a:xfrm>
            <a:off x="1890713" y="1170125"/>
            <a:ext cx="5362575" cy="3171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Container</a:t>
            </a:r>
            <a:endParaRPr/>
          </a:p>
        </p:txBody>
      </p:sp>
      <p:sp>
        <p:nvSpPr>
          <p:cNvPr id="250" name="Google Shape;250;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Flex Container, kita bisa menggunakan display value flex</a:t>
            </a:r>
            <a:endParaRPr/>
          </a:p>
          <a:p>
            <a:pPr indent="-342900" lvl="0" marL="457200" rtl="0" algn="l">
              <a:spcBef>
                <a:spcPts val="0"/>
              </a:spcBef>
              <a:spcAft>
                <a:spcPts val="0"/>
              </a:spcAft>
              <a:buSzPts val="1800"/>
              <a:buChar char="●"/>
            </a:pPr>
            <a:r>
              <a:rPr lang="id"/>
              <a:t>Semua child element yang terdapat di dalam Flex Container, maka kita sebut sebagai Flex Item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Flexbox</a:t>
            </a:r>
            <a:endParaRPr/>
          </a:p>
        </p:txBody>
      </p:sp>
      <p:pic>
        <p:nvPicPr>
          <p:cNvPr id="256" name="Google Shape;256;p50"/>
          <p:cNvPicPr preferRelativeResize="0"/>
          <p:nvPr/>
        </p:nvPicPr>
        <p:blipFill>
          <a:blip r:embed="rId3">
            <a:alphaModFix/>
          </a:blip>
          <a:stretch>
            <a:fillRect/>
          </a:stretch>
        </p:blipFill>
        <p:spPr>
          <a:xfrm>
            <a:off x="152400" y="1170125"/>
            <a:ext cx="3540176" cy="2801250"/>
          </a:xfrm>
          <a:prstGeom prst="rect">
            <a:avLst/>
          </a:prstGeom>
          <a:noFill/>
          <a:ln>
            <a:noFill/>
          </a:ln>
        </p:spPr>
      </p:pic>
      <p:pic>
        <p:nvPicPr>
          <p:cNvPr id="257" name="Google Shape;257;p50"/>
          <p:cNvPicPr preferRelativeResize="0"/>
          <p:nvPr/>
        </p:nvPicPr>
        <p:blipFill>
          <a:blip r:embed="rId4">
            <a:alphaModFix/>
          </a:blip>
          <a:stretch>
            <a:fillRect/>
          </a:stretch>
        </p:blipFill>
        <p:spPr>
          <a:xfrm>
            <a:off x="3844976" y="1170125"/>
            <a:ext cx="5146623" cy="31540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Direction</a:t>
            </a:r>
            <a:endParaRPr/>
          </a:p>
        </p:txBody>
      </p:sp>
      <p:sp>
        <p:nvSpPr>
          <p:cNvPr id="263" name="Google Shape;26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Flex Item akan ditampilkan dengan arah dari kiri ke kanan, kita bisa mengubah dengan atribut flex-direction :</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https://developer.mozilla.org/en-US/docs/Web/CSS/flex-direction</a:t>
            </a:r>
            <a:r>
              <a:rPr lang="id"/>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Direction</a:t>
            </a:r>
            <a:endParaRPr/>
          </a:p>
        </p:txBody>
      </p:sp>
      <p:pic>
        <p:nvPicPr>
          <p:cNvPr id="269" name="Google Shape;269;p52"/>
          <p:cNvPicPr preferRelativeResize="0"/>
          <p:nvPr/>
        </p:nvPicPr>
        <p:blipFill>
          <a:blip r:embed="rId3">
            <a:alphaModFix/>
          </a:blip>
          <a:stretch>
            <a:fillRect/>
          </a:stretch>
        </p:blipFill>
        <p:spPr>
          <a:xfrm>
            <a:off x="152400" y="1170125"/>
            <a:ext cx="8839203" cy="30885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Wrap</a:t>
            </a:r>
            <a:endParaRPr/>
          </a:p>
        </p:txBody>
      </p:sp>
      <p:sp>
        <p:nvSpPr>
          <p:cNvPr id="275" name="Google Shape;27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Flex Item akan ditampilkan dalam satu garis, baik itu vertical (row) atau horizontal (column)</a:t>
            </a:r>
            <a:endParaRPr/>
          </a:p>
          <a:p>
            <a:pPr indent="-342900" lvl="0" marL="457200" rtl="0" algn="l">
              <a:spcBef>
                <a:spcPts val="0"/>
              </a:spcBef>
              <a:spcAft>
                <a:spcPts val="0"/>
              </a:spcAft>
              <a:buSzPts val="1800"/>
              <a:buChar char="●"/>
            </a:pPr>
            <a:r>
              <a:rPr lang="id"/>
              <a:t>Namun jika kita ingin Flex Item di wrap pada garis berbeda ketika dibutuhkan, maka kita bisa gunakan atribut flex-wrap</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https://developer.mozilla.org/en-US/docs/Web/CSS/flex-wrap</a:t>
            </a:r>
            <a:r>
              <a:rPr lang="id"/>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Eko Kurniawan Khannedy</a:t>
            </a:r>
            <a:endParaRPr/>
          </a:p>
        </p:txBody>
      </p:sp>
      <p:sp>
        <p:nvSpPr>
          <p:cNvPr id="123" name="Google Shape;12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Telegram : </a:t>
            </a:r>
            <a:r>
              <a:rPr lang="id" u="sng">
                <a:solidFill>
                  <a:schemeClr val="hlink"/>
                </a:solidFill>
                <a:hlinkClick r:id="rId3"/>
              </a:rPr>
              <a:t>@khannedy</a:t>
            </a:r>
            <a:endParaRPr/>
          </a:p>
          <a:p>
            <a:pPr indent="-342900" lvl="0" marL="457200" rtl="0" algn="l">
              <a:spcBef>
                <a:spcPts val="0"/>
              </a:spcBef>
              <a:spcAft>
                <a:spcPts val="0"/>
              </a:spcAft>
              <a:buSzPts val="1800"/>
              <a:buChar char="●"/>
            </a:pPr>
            <a:r>
              <a:rPr lang="id"/>
              <a:t>Linkedin : </a:t>
            </a:r>
            <a:r>
              <a:rPr lang="id" u="sng">
                <a:solidFill>
                  <a:schemeClr val="hlink"/>
                </a:solidFill>
                <a:hlinkClick r:id="rId4"/>
              </a:rPr>
              <a:t>https://www.linkedin.com/company/programmer-zaman-now/</a:t>
            </a:r>
            <a:r>
              <a:rPr lang="id"/>
              <a:t> </a:t>
            </a:r>
            <a:endParaRPr/>
          </a:p>
          <a:p>
            <a:pPr indent="-342900" lvl="0" marL="457200" rtl="0" algn="l">
              <a:spcBef>
                <a:spcPts val="0"/>
              </a:spcBef>
              <a:spcAft>
                <a:spcPts val="0"/>
              </a:spcAft>
              <a:buSzPts val="1800"/>
              <a:buChar char="●"/>
            </a:pPr>
            <a:r>
              <a:rPr lang="id"/>
              <a:t>Facebook : </a:t>
            </a:r>
            <a:r>
              <a:rPr lang="id" u="sng">
                <a:solidFill>
                  <a:schemeClr val="hlink"/>
                </a:solidFill>
                <a:hlinkClick r:id="rId5"/>
              </a:rPr>
              <a:t>fb.com/ProgrammerZamanNow</a:t>
            </a:r>
            <a:endParaRPr/>
          </a:p>
          <a:p>
            <a:pPr indent="-342900" lvl="0" marL="457200" rtl="0" algn="l">
              <a:spcBef>
                <a:spcPts val="0"/>
              </a:spcBef>
              <a:spcAft>
                <a:spcPts val="0"/>
              </a:spcAft>
              <a:buSzPts val="1800"/>
              <a:buChar char="●"/>
            </a:pPr>
            <a:r>
              <a:rPr lang="id"/>
              <a:t>Instagram : </a:t>
            </a:r>
            <a:r>
              <a:rPr lang="id" u="sng">
                <a:solidFill>
                  <a:schemeClr val="hlink"/>
                </a:solidFill>
                <a:hlinkClick r:id="rId6"/>
              </a:rPr>
              <a:t>instagram.com/programmerzamannow</a:t>
            </a:r>
            <a:endParaRPr/>
          </a:p>
          <a:p>
            <a:pPr indent="-342900" lvl="0" marL="457200" rtl="0" algn="l">
              <a:spcBef>
                <a:spcPts val="0"/>
              </a:spcBef>
              <a:spcAft>
                <a:spcPts val="0"/>
              </a:spcAft>
              <a:buSzPts val="1800"/>
              <a:buChar char="●"/>
            </a:pPr>
            <a:r>
              <a:rPr lang="id"/>
              <a:t>Youtube : </a:t>
            </a:r>
            <a:r>
              <a:rPr lang="id" u="sng">
                <a:solidFill>
                  <a:schemeClr val="hlink"/>
                </a:solidFill>
                <a:hlinkClick r:id="rId7"/>
              </a:rPr>
              <a:t>youtube.com/c/ProgrammerZamanNow</a:t>
            </a:r>
            <a:endParaRPr/>
          </a:p>
          <a:p>
            <a:pPr indent="-342900" lvl="0" marL="457200" rtl="0" algn="l">
              <a:spcBef>
                <a:spcPts val="0"/>
              </a:spcBef>
              <a:spcAft>
                <a:spcPts val="0"/>
              </a:spcAft>
              <a:buSzPts val="1800"/>
              <a:buChar char="●"/>
            </a:pPr>
            <a:r>
              <a:rPr lang="id"/>
              <a:t>Telegram Channel : </a:t>
            </a:r>
            <a:r>
              <a:rPr lang="id" u="sng">
                <a:solidFill>
                  <a:schemeClr val="hlink"/>
                </a:solidFill>
                <a:hlinkClick r:id="rId8"/>
              </a:rPr>
              <a:t>t.me/ProgrammerZamanNow</a:t>
            </a:r>
            <a:endParaRPr/>
          </a:p>
          <a:p>
            <a:pPr indent="-342900" lvl="0" marL="457200" rtl="0" algn="l">
              <a:spcBef>
                <a:spcPts val="0"/>
              </a:spcBef>
              <a:spcAft>
                <a:spcPts val="0"/>
              </a:spcAft>
              <a:buSzPts val="1800"/>
              <a:buChar char="●"/>
            </a:pPr>
            <a:r>
              <a:rPr lang="id"/>
              <a:t>Tiktok : </a:t>
            </a:r>
            <a:r>
              <a:rPr lang="id" u="sng">
                <a:solidFill>
                  <a:schemeClr val="hlink"/>
                </a:solidFill>
                <a:hlinkClick r:id="rId9"/>
              </a:rPr>
              <a:t>https://tiktok.com/@programmerzamannow</a:t>
            </a:r>
            <a:r>
              <a:rPr lang="id"/>
              <a:t> </a:t>
            </a:r>
            <a:endParaRPr/>
          </a:p>
          <a:p>
            <a:pPr indent="-342900" lvl="0" marL="457200" rtl="0" algn="l">
              <a:spcBef>
                <a:spcPts val="0"/>
              </a:spcBef>
              <a:spcAft>
                <a:spcPts val="0"/>
              </a:spcAft>
              <a:buSzPts val="18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Wrap</a:t>
            </a:r>
            <a:endParaRPr/>
          </a:p>
        </p:txBody>
      </p:sp>
      <p:pic>
        <p:nvPicPr>
          <p:cNvPr id="281" name="Google Shape;281;p54"/>
          <p:cNvPicPr preferRelativeResize="0"/>
          <p:nvPr/>
        </p:nvPicPr>
        <p:blipFill>
          <a:blip r:embed="rId3">
            <a:alphaModFix/>
          </a:blip>
          <a:stretch>
            <a:fillRect/>
          </a:stretch>
        </p:blipFill>
        <p:spPr>
          <a:xfrm>
            <a:off x="152400" y="1170125"/>
            <a:ext cx="8570074"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Flex Items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Items</a:t>
            </a:r>
            <a:endParaRPr/>
          </a:p>
        </p:txBody>
      </p:sp>
      <p:sp>
        <p:nvSpPr>
          <p:cNvPr id="292" name="Google Shape;292;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Komponen yang terdapat di dalam Flex Container, kita sebut dengan nama Flex Item</a:t>
            </a:r>
            <a:endParaRPr/>
          </a:p>
          <a:p>
            <a:pPr indent="-342900" lvl="0" marL="457200" rtl="0" algn="l">
              <a:spcBef>
                <a:spcPts val="0"/>
              </a:spcBef>
              <a:spcAft>
                <a:spcPts val="0"/>
              </a:spcAft>
              <a:buSzPts val="1800"/>
              <a:buChar char="●"/>
            </a:pPr>
            <a:r>
              <a:rPr lang="id"/>
              <a:t>Selain melakukan pengaturan ke Flex Container, kita juga bisa melakukan pengaturan ke Flex Item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a:t>
            </a:r>
            <a:endParaRPr/>
          </a:p>
        </p:txBody>
      </p:sp>
      <p:sp>
        <p:nvSpPr>
          <p:cNvPr id="298" name="Google Shape;298;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urutan Flex Item akan ditampilkan sesuai dengan urutan kode HTML yang dibuat</a:t>
            </a:r>
            <a:endParaRPr/>
          </a:p>
          <a:p>
            <a:pPr indent="-342900" lvl="0" marL="457200" rtl="0" algn="l">
              <a:spcBef>
                <a:spcPts val="0"/>
              </a:spcBef>
              <a:spcAft>
                <a:spcPts val="0"/>
              </a:spcAft>
              <a:buSzPts val="1800"/>
              <a:buChar char="●"/>
            </a:pPr>
            <a:r>
              <a:rPr lang="id"/>
              <a:t>Namun, jika kita ingin mengubah urutan ditampilkannya, kita bisa menggunakan atribut order</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https://developer.mozilla.org/en-US/docs/Web/CSS/order</a:t>
            </a:r>
            <a:r>
              <a:rPr lang="id"/>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Item Order</a:t>
            </a:r>
            <a:endParaRPr/>
          </a:p>
        </p:txBody>
      </p:sp>
      <p:pic>
        <p:nvPicPr>
          <p:cNvPr id="304" name="Google Shape;304;p58"/>
          <p:cNvPicPr preferRelativeResize="0"/>
          <p:nvPr/>
        </p:nvPicPr>
        <p:blipFill>
          <a:blip r:embed="rId3">
            <a:alphaModFix/>
          </a:blip>
          <a:stretch>
            <a:fillRect/>
          </a:stretch>
        </p:blipFill>
        <p:spPr>
          <a:xfrm>
            <a:off x="152400" y="1170125"/>
            <a:ext cx="8203158" cy="3820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Grow</a:t>
            </a:r>
            <a:endParaRPr/>
          </a:p>
        </p:txBody>
      </p:sp>
      <p:sp>
        <p:nvSpPr>
          <p:cNvPr id="310" name="Google Shape;310;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Atribut flex-grow </a:t>
            </a:r>
            <a:r>
              <a:rPr lang="id"/>
              <a:t>mendefinisikan kemampuan item fleksibel untuk berkembang jika diperlukan. </a:t>
            </a:r>
            <a:endParaRPr/>
          </a:p>
          <a:p>
            <a:pPr indent="-342900" lvl="0" marL="457200" rtl="0" algn="l">
              <a:spcBef>
                <a:spcPts val="0"/>
              </a:spcBef>
              <a:spcAft>
                <a:spcPts val="0"/>
              </a:spcAft>
              <a:buSzPts val="1800"/>
              <a:buChar char="●"/>
            </a:pPr>
            <a:r>
              <a:rPr lang="id"/>
              <a:t>Atribut flex-grow</a:t>
            </a:r>
            <a:r>
              <a:rPr lang="id"/>
              <a:t> menerima nilai yang berfungsi sebagai proporsi dari total. </a:t>
            </a:r>
            <a:endParaRPr/>
          </a:p>
          <a:p>
            <a:pPr indent="-342900" lvl="0" marL="457200" rtl="0" algn="l">
              <a:spcBef>
                <a:spcPts val="0"/>
              </a:spcBef>
              <a:spcAft>
                <a:spcPts val="0"/>
              </a:spcAft>
              <a:buSzPts val="1800"/>
              <a:buChar char="●"/>
            </a:pPr>
            <a:r>
              <a:rPr lang="id"/>
              <a:t>Ini menentukan jumlah ruang yang tersedia di dalam wadah fleksibel yang harus digunakan oleh item tersebut.</a:t>
            </a:r>
            <a:endParaRPr/>
          </a:p>
          <a:p>
            <a:pPr indent="-342900" lvl="0" marL="457200" rtl="0" algn="l">
              <a:spcBef>
                <a:spcPts val="0"/>
              </a:spcBef>
              <a:spcAft>
                <a:spcPts val="0"/>
              </a:spcAft>
              <a:buSzPts val="1800"/>
              <a:buChar char="●"/>
            </a:pPr>
            <a:r>
              <a:rPr lang="id"/>
              <a:t>Misal kita punya 5 Flex Item, dimana total dari 5 Flex Item tersebut memiliki jumlah flex-grow 20, artinya per 1 grow adalah 100% / 20 = 5%</a:t>
            </a:r>
            <a:endParaRPr/>
          </a:p>
          <a:p>
            <a:pPr indent="-342900" lvl="0" marL="457200" rtl="0" algn="l">
              <a:spcBef>
                <a:spcPts val="0"/>
              </a:spcBef>
              <a:spcAft>
                <a:spcPts val="0"/>
              </a:spcAft>
              <a:buSzPts val="1800"/>
              <a:buChar char="●"/>
            </a:pPr>
            <a:r>
              <a:rPr lang="id"/>
              <a:t>Sehingga Flex Item yang memiliki nilai flex-grow 2 artinya memiliki ruang sebesar 10%</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https://developer.mozilla.org/en-US/docs/Web/CSS/flex-grow</a:t>
            </a:r>
            <a:r>
              <a:rPr lang="id"/>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Grow</a:t>
            </a:r>
            <a:endParaRPr/>
          </a:p>
        </p:txBody>
      </p:sp>
      <p:pic>
        <p:nvPicPr>
          <p:cNvPr id="316" name="Google Shape;316;p60"/>
          <p:cNvPicPr preferRelativeResize="0"/>
          <p:nvPr/>
        </p:nvPicPr>
        <p:blipFill>
          <a:blip r:embed="rId3">
            <a:alphaModFix/>
          </a:blip>
          <a:stretch>
            <a:fillRect/>
          </a:stretch>
        </p:blipFill>
        <p:spPr>
          <a:xfrm>
            <a:off x="4023010" y="1170125"/>
            <a:ext cx="4968590" cy="2744554"/>
          </a:xfrm>
          <a:prstGeom prst="rect">
            <a:avLst/>
          </a:prstGeom>
          <a:noFill/>
          <a:ln>
            <a:noFill/>
          </a:ln>
        </p:spPr>
      </p:pic>
      <p:pic>
        <p:nvPicPr>
          <p:cNvPr id="317" name="Google Shape;317;p60"/>
          <p:cNvPicPr preferRelativeResize="0"/>
          <p:nvPr/>
        </p:nvPicPr>
        <p:blipFill>
          <a:blip r:embed="rId4">
            <a:alphaModFix/>
          </a:blip>
          <a:stretch>
            <a:fillRect/>
          </a:stretch>
        </p:blipFill>
        <p:spPr>
          <a:xfrm>
            <a:off x="152400" y="1170125"/>
            <a:ext cx="3126252" cy="38209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Shrink</a:t>
            </a:r>
            <a:endParaRPr/>
          </a:p>
        </p:txBody>
      </p:sp>
      <p:sp>
        <p:nvSpPr>
          <p:cNvPr id="323" name="Google Shape;323;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flex-grow merupakan kemampuan untuk Flex Item untuk berkembang, maka atribut flex-shrink untuk menyusut ketika dibutuhkan</a:t>
            </a:r>
            <a:endParaRPr/>
          </a:p>
          <a:p>
            <a:pPr indent="-342900" lvl="0" marL="457200" rtl="0" algn="l">
              <a:spcBef>
                <a:spcPts val="0"/>
              </a:spcBef>
              <a:spcAft>
                <a:spcPts val="0"/>
              </a:spcAft>
              <a:buSzPts val="1800"/>
              <a:buChar char="●"/>
            </a:pPr>
            <a:r>
              <a:rPr lang="id"/>
              <a:t>Biasanya kemampuan untuk menyusut dibutuhkan ketika memang ukuran halaman tidak cukup, dan kita bisa mengatur nilai factor dari penyusutannya antar Flex Item, sama seperti flex-grow</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https://developer.mozilla.org/en-US/docs/Web/CSS/flex-shrink</a:t>
            </a:r>
            <a:r>
              <a:rPr lang="id"/>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Shrink</a:t>
            </a:r>
            <a:endParaRPr/>
          </a:p>
        </p:txBody>
      </p:sp>
      <p:pic>
        <p:nvPicPr>
          <p:cNvPr id="329" name="Google Shape;329;p62"/>
          <p:cNvPicPr preferRelativeResize="0"/>
          <p:nvPr/>
        </p:nvPicPr>
        <p:blipFill>
          <a:blip r:embed="rId3">
            <a:alphaModFix/>
          </a:blip>
          <a:stretch>
            <a:fillRect/>
          </a:stretch>
        </p:blipFill>
        <p:spPr>
          <a:xfrm>
            <a:off x="3434663" y="1170125"/>
            <a:ext cx="5556937" cy="2382923"/>
          </a:xfrm>
          <a:prstGeom prst="rect">
            <a:avLst/>
          </a:prstGeom>
          <a:noFill/>
          <a:ln>
            <a:noFill/>
          </a:ln>
        </p:spPr>
      </p:pic>
      <p:pic>
        <p:nvPicPr>
          <p:cNvPr id="330" name="Google Shape;330;p62"/>
          <p:cNvPicPr preferRelativeResize="0"/>
          <p:nvPr/>
        </p:nvPicPr>
        <p:blipFill>
          <a:blip r:embed="rId4">
            <a:alphaModFix/>
          </a:blip>
          <a:stretch>
            <a:fillRect/>
          </a:stretch>
        </p:blipFill>
        <p:spPr>
          <a:xfrm>
            <a:off x="152400" y="1170125"/>
            <a:ext cx="2825254" cy="382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Basis</a:t>
            </a:r>
            <a:endParaRPr/>
          </a:p>
        </p:txBody>
      </p:sp>
      <p:sp>
        <p:nvSpPr>
          <p:cNvPr id="336" name="Google Shape;336;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Atribut flex-basis digunakan untuk membuat Flex Item mengambil ruang sebesar yang ditentukan, atau jika ruangan tidak tersedia, ambil semampunya</a:t>
            </a:r>
            <a:endParaRPr/>
          </a:p>
          <a:p>
            <a:pPr indent="-342900" lvl="0" marL="457200" rtl="0" algn="l">
              <a:spcBef>
                <a:spcPts val="0"/>
              </a:spcBef>
              <a:spcAft>
                <a:spcPts val="0"/>
              </a:spcAft>
              <a:buSzPts val="1800"/>
              <a:buChar char="●"/>
            </a:pPr>
            <a:r>
              <a:rPr lang="id"/>
              <a:t>Jika kita menggunakan flex-shrink : 0, maka akan dipastikan bahwa Flex Item akan mengambil sejumlah flex-basis, walaupun ukuran layar tidak mencukupi</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https://developer.mozilla.org/en-US/docs/Web/CSS/flex-basis</a:t>
            </a:r>
            <a:r>
              <a:rPr lang="id"/>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29" name="Google Shape;12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Kelas HTML dari Programmer Zaman Now</a:t>
            </a:r>
            <a:endParaRPr/>
          </a:p>
          <a:p>
            <a:pPr indent="-342900" lvl="0" marL="457200" rtl="0" algn="l">
              <a:spcBef>
                <a:spcPts val="0"/>
              </a:spcBef>
              <a:spcAft>
                <a:spcPts val="0"/>
              </a:spcAft>
              <a:buSzPts val="1800"/>
              <a:buChar char="●"/>
            </a:pPr>
            <a:r>
              <a:rPr lang="id"/>
              <a:t>Kelas CSS dari Programmer Zaman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Basis</a:t>
            </a:r>
            <a:endParaRPr/>
          </a:p>
        </p:txBody>
      </p:sp>
      <p:pic>
        <p:nvPicPr>
          <p:cNvPr id="342" name="Google Shape;342;p64"/>
          <p:cNvPicPr preferRelativeResize="0"/>
          <p:nvPr/>
        </p:nvPicPr>
        <p:blipFill>
          <a:blip r:embed="rId3">
            <a:alphaModFix/>
          </a:blip>
          <a:stretch>
            <a:fillRect/>
          </a:stretch>
        </p:blipFill>
        <p:spPr>
          <a:xfrm>
            <a:off x="4125774" y="1170125"/>
            <a:ext cx="4865826" cy="2054054"/>
          </a:xfrm>
          <a:prstGeom prst="rect">
            <a:avLst/>
          </a:prstGeom>
          <a:noFill/>
          <a:ln>
            <a:noFill/>
          </a:ln>
        </p:spPr>
      </p:pic>
      <p:pic>
        <p:nvPicPr>
          <p:cNvPr id="343" name="Google Shape;343;p64"/>
          <p:cNvPicPr preferRelativeResize="0"/>
          <p:nvPr/>
        </p:nvPicPr>
        <p:blipFill>
          <a:blip r:embed="rId4">
            <a:alphaModFix/>
          </a:blip>
          <a:stretch>
            <a:fillRect/>
          </a:stretch>
        </p:blipFill>
        <p:spPr>
          <a:xfrm>
            <a:off x="152400" y="1170125"/>
            <a:ext cx="3820973" cy="3771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Flex A</a:t>
            </a:r>
            <a:r>
              <a:rPr lang="id"/>
              <a:t>lignment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Alignment</a:t>
            </a:r>
            <a:endParaRPr/>
          </a:p>
        </p:txBody>
      </p:sp>
      <p:sp>
        <p:nvSpPr>
          <p:cNvPr id="354" name="Google Shape;354;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Flex Item yang terdapat di dalam Flex Container, bisa kita rapikan atau selaraskan dengan beberapa atribut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Justify Content</a:t>
            </a:r>
            <a:endParaRPr/>
          </a:p>
        </p:txBody>
      </p:sp>
      <p:sp>
        <p:nvSpPr>
          <p:cNvPr id="360" name="Google Shape;360;p67"/>
          <p:cNvSpPr txBox="1"/>
          <p:nvPr>
            <p:ph idx="1" type="body"/>
          </p:nvPr>
        </p:nvSpPr>
        <p:spPr>
          <a:xfrm>
            <a:off x="311700" y="1152475"/>
            <a:ext cx="518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id" sz="1800"/>
              <a:t>Saat kita menggunakan Flexbox, kita bisa menggunakan atribut justify-content menentukan bagaimana Web Browser menentukan jarak antar Flex Item</a:t>
            </a:r>
            <a:endParaRPr sz="1800"/>
          </a:p>
          <a:p>
            <a:pPr indent="-342900" lvl="0" marL="457200" rtl="0" algn="l">
              <a:spcBef>
                <a:spcPts val="0"/>
              </a:spcBef>
              <a:spcAft>
                <a:spcPts val="0"/>
              </a:spcAft>
              <a:buSzPts val="1800"/>
              <a:buChar char="●"/>
            </a:pPr>
            <a:r>
              <a:rPr lang="id" sz="1800"/>
              <a:t>Ada banyak nilai yang bisa kita gunakan dalam justify-content, seperti yang terlihat di gambar</a:t>
            </a:r>
            <a:endParaRPr sz="1800"/>
          </a:p>
          <a:p>
            <a:pPr indent="-342900" lvl="0" marL="457200" rtl="0" algn="l">
              <a:spcBef>
                <a:spcPts val="0"/>
              </a:spcBef>
              <a:spcAft>
                <a:spcPts val="0"/>
              </a:spcAft>
              <a:buSzPts val="1800"/>
              <a:buChar char="●"/>
            </a:pPr>
            <a:r>
              <a:rPr lang="id" sz="1800" u="sng">
                <a:solidFill>
                  <a:schemeClr val="hlink"/>
                </a:solidFill>
                <a:hlinkClick r:id="rId3"/>
              </a:rPr>
              <a:t>https://developer.mozilla.org/en-US/docs/Web/CSS/justify-content</a:t>
            </a:r>
            <a:r>
              <a:rPr lang="id" sz="1800"/>
              <a:t> </a:t>
            </a:r>
            <a:endParaRPr sz="1800"/>
          </a:p>
        </p:txBody>
      </p:sp>
      <p:pic>
        <p:nvPicPr>
          <p:cNvPr id="361" name="Google Shape;361;p67"/>
          <p:cNvPicPr preferRelativeResize="0"/>
          <p:nvPr/>
        </p:nvPicPr>
        <p:blipFill>
          <a:blip r:embed="rId4">
            <a:alphaModFix/>
          </a:blip>
          <a:stretch>
            <a:fillRect/>
          </a:stretch>
        </p:blipFill>
        <p:spPr>
          <a:xfrm>
            <a:off x="5734625" y="125225"/>
            <a:ext cx="3224251" cy="48658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Justify Content</a:t>
            </a:r>
            <a:endParaRPr/>
          </a:p>
        </p:txBody>
      </p:sp>
      <p:pic>
        <p:nvPicPr>
          <p:cNvPr id="367" name="Google Shape;367;p68"/>
          <p:cNvPicPr preferRelativeResize="0"/>
          <p:nvPr/>
        </p:nvPicPr>
        <p:blipFill>
          <a:blip r:embed="rId3">
            <a:alphaModFix/>
          </a:blip>
          <a:stretch>
            <a:fillRect/>
          </a:stretch>
        </p:blipFill>
        <p:spPr>
          <a:xfrm>
            <a:off x="152400" y="1170125"/>
            <a:ext cx="3355233" cy="3820974"/>
          </a:xfrm>
          <a:prstGeom prst="rect">
            <a:avLst/>
          </a:prstGeom>
          <a:noFill/>
          <a:ln>
            <a:noFill/>
          </a:ln>
        </p:spPr>
      </p:pic>
      <p:pic>
        <p:nvPicPr>
          <p:cNvPr id="368" name="Google Shape;368;p68"/>
          <p:cNvPicPr preferRelativeResize="0"/>
          <p:nvPr/>
        </p:nvPicPr>
        <p:blipFill>
          <a:blip r:embed="rId4">
            <a:alphaModFix/>
          </a:blip>
          <a:stretch>
            <a:fillRect/>
          </a:stretch>
        </p:blipFill>
        <p:spPr>
          <a:xfrm>
            <a:off x="3660033" y="1170125"/>
            <a:ext cx="5331568" cy="345097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a:t>
            </a:r>
            <a:r>
              <a:rPr lang="id"/>
              <a:t>lign Items</a:t>
            </a:r>
            <a:endParaRPr/>
          </a:p>
        </p:txBody>
      </p:sp>
      <p:sp>
        <p:nvSpPr>
          <p:cNvPr id="374" name="Google Shape;374;p69"/>
          <p:cNvSpPr txBox="1"/>
          <p:nvPr>
            <p:ph idx="1" type="body"/>
          </p:nvPr>
        </p:nvSpPr>
        <p:spPr>
          <a:xfrm>
            <a:off x="311700" y="1152475"/>
            <a:ext cx="4529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sz="1800"/>
              <a:t>Atribut align-items bisa digunakan untuk perataan Flex Item secara </a:t>
            </a:r>
            <a:r>
              <a:rPr lang="id"/>
              <a:t>cross-axis</a:t>
            </a:r>
            <a:endParaRPr sz="1800"/>
          </a:p>
          <a:p>
            <a:pPr indent="-342900" lvl="0" marL="457200" rtl="0" algn="l">
              <a:spcBef>
                <a:spcPts val="0"/>
              </a:spcBef>
              <a:spcAft>
                <a:spcPts val="0"/>
              </a:spcAft>
              <a:buSzPts val="1800"/>
              <a:buChar char="●"/>
            </a:pPr>
            <a:r>
              <a:rPr lang="id" u="sng">
                <a:solidFill>
                  <a:schemeClr val="hlink"/>
                </a:solidFill>
                <a:hlinkClick r:id="rId3"/>
              </a:rPr>
              <a:t>https://developer.mozilla.org/en-US/docs/Web/CSS/align-items</a:t>
            </a:r>
            <a:r>
              <a:rPr lang="id"/>
              <a:t> </a:t>
            </a:r>
            <a:endParaRPr/>
          </a:p>
        </p:txBody>
      </p:sp>
      <p:pic>
        <p:nvPicPr>
          <p:cNvPr id="375" name="Google Shape;375;p69"/>
          <p:cNvPicPr preferRelativeResize="0"/>
          <p:nvPr/>
        </p:nvPicPr>
        <p:blipFill>
          <a:blip r:embed="rId4">
            <a:alphaModFix/>
          </a:blip>
          <a:stretch>
            <a:fillRect/>
          </a:stretch>
        </p:blipFill>
        <p:spPr>
          <a:xfrm>
            <a:off x="5093700" y="140675"/>
            <a:ext cx="3873175" cy="485042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Align Items</a:t>
            </a:r>
            <a:endParaRPr/>
          </a:p>
        </p:txBody>
      </p:sp>
      <p:pic>
        <p:nvPicPr>
          <p:cNvPr id="381" name="Google Shape;381;p70"/>
          <p:cNvPicPr preferRelativeResize="0"/>
          <p:nvPr/>
        </p:nvPicPr>
        <p:blipFill>
          <a:blip r:embed="rId3">
            <a:alphaModFix/>
          </a:blip>
          <a:stretch>
            <a:fillRect/>
          </a:stretch>
        </p:blipFill>
        <p:spPr>
          <a:xfrm>
            <a:off x="152400" y="1170125"/>
            <a:ext cx="3407365" cy="3820976"/>
          </a:xfrm>
          <a:prstGeom prst="rect">
            <a:avLst/>
          </a:prstGeom>
          <a:noFill/>
          <a:ln>
            <a:noFill/>
          </a:ln>
        </p:spPr>
      </p:pic>
      <p:pic>
        <p:nvPicPr>
          <p:cNvPr id="382" name="Google Shape;382;p70"/>
          <p:cNvPicPr preferRelativeResize="0"/>
          <p:nvPr/>
        </p:nvPicPr>
        <p:blipFill>
          <a:blip r:embed="rId4">
            <a:alphaModFix/>
          </a:blip>
          <a:stretch>
            <a:fillRect/>
          </a:stretch>
        </p:blipFill>
        <p:spPr>
          <a:xfrm>
            <a:off x="3712165" y="1170125"/>
            <a:ext cx="3668517" cy="3820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a:t>
            </a:r>
            <a:r>
              <a:rPr lang="id"/>
              <a:t>lign Content</a:t>
            </a:r>
            <a:endParaRPr/>
          </a:p>
        </p:txBody>
      </p:sp>
      <p:sp>
        <p:nvSpPr>
          <p:cNvPr id="388" name="Google Shape;388;p71"/>
          <p:cNvSpPr txBox="1"/>
          <p:nvPr>
            <p:ph idx="1" type="body"/>
          </p:nvPr>
        </p:nvSpPr>
        <p:spPr>
          <a:xfrm>
            <a:off x="311700" y="1152475"/>
            <a:ext cx="4686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Atribut align-content digunakan agar menyelaraskan Flex Item seperti justify-content</a:t>
            </a:r>
            <a:endParaRPr/>
          </a:p>
          <a:p>
            <a:pPr indent="-342900" lvl="0" marL="457200" rtl="0" algn="l">
              <a:spcBef>
                <a:spcPts val="0"/>
              </a:spcBef>
              <a:spcAft>
                <a:spcPts val="0"/>
              </a:spcAft>
              <a:buSzPts val="1800"/>
              <a:buChar char="●"/>
            </a:pPr>
            <a:r>
              <a:rPr lang="id"/>
              <a:t>Namun pada align-content, ini hanya bisa dilakukan jika menggunakan flex-wrap dengan nilai wrap atau wrap-reverse</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https://developer.mozilla.org/en-US/docs/Web/CSS/align-content</a:t>
            </a:r>
            <a:r>
              <a:rPr lang="id"/>
              <a:t> </a:t>
            </a:r>
            <a:endParaRPr/>
          </a:p>
        </p:txBody>
      </p:sp>
      <p:pic>
        <p:nvPicPr>
          <p:cNvPr id="389" name="Google Shape;389;p71"/>
          <p:cNvPicPr preferRelativeResize="0"/>
          <p:nvPr/>
        </p:nvPicPr>
        <p:blipFill>
          <a:blip r:embed="rId4">
            <a:alphaModFix/>
          </a:blip>
          <a:stretch>
            <a:fillRect/>
          </a:stretch>
        </p:blipFill>
        <p:spPr>
          <a:xfrm>
            <a:off x="5185550" y="164000"/>
            <a:ext cx="3778175" cy="48271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Align Content</a:t>
            </a:r>
            <a:endParaRPr/>
          </a:p>
        </p:txBody>
      </p:sp>
      <p:pic>
        <p:nvPicPr>
          <p:cNvPr id="395" name="Google Shape;395;p72"/>
          <p:cNvPicPr preferRelativeResize="0"/>
          <p:nvPr/>
        </p:nvPicPr>
        <p:blipFill>
          <a:blip r:embed="rId3">
            <a:alphaModFix/>
          </a:blip>
          <a:stretch>
            <a:fillRect/>
          </a:stretch>
        </p:blipFill>
        <p:spPr>
          <a:xfrm>
            <a:off x="152400" y="1170125"/>
            <a:ext cx="3620874" cy="3820975"/>
          </a:xfrm>
          <a:prstGeom prst="rect">
            <a:avLst/>
          </a:prstGeom>
          <a:noFill/>
          <a:ln>
            <a:noFill/>
          </a:ln>
        </p:spPr>
      </p:pic>
      <p:pic>
        <p:nvPicPr>
          <p:cNvPr id="396" name="Google Shape;396;p72"/>
          <p:cNvPicPr preferRelativeResize="0"/>
          <p:nvPr/>
        </p:nvPicPr>
        <p:blipFill>
          <a:blip r:embed="rId4">
            <a:alphaModFix/>
          </a:blip>
          <a:stretch>
            <a:fillRect/>
          </a:stretch>
        </p:blipFill>
        <p:spPr>
          <a:xfrm>
            <a:off x="3925674" y="1170125"/>
            <a:ext cx="3192769" cy="38209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Gap</a:t>
            </a:r>
            <a:endParaRPr/>
          </a:p>
        </p:txBody>
      </p:sp>
      <p:sp>
        <p:nvSpPr>
          <p:cNvPr id="402" name="Google Shape;402;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untuk menambahkan gap (jarak) antar Flex Item, kita biasanya menggunakan margin</a:t>
            </a:r>
            <a:endParaRPr/>
          </a:p>
          <a:p>
            <a:pPr indent="-342900" lvl="0" marL="457200" rtl="0" algn="l">
              <a:spcBef>
                <a:spcPts val="0"/>
              </a:spcBef>
              <a:spcAft>
                <a:spcPts val="0"/>
              </a:spcAft>
              <a:buSzPts val="1800"/>
              <a:buChar char="●"/>
            </a:pPr>
            <a:r>
              <a:rPr lang="id"/>
              <a:t>Saat menggunakan Flexbox, lebih baik gunakan Gap untuk menentukan jarak dalam row (baris) atau column (kolom)</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https://developer.mozilla.org/en-US/docs/Web/CSS/gap</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https://developer.mozilla.org/en-US/docs/Web/CSS/row-gap</a:t>
            </a:r>
            <a:endParaRPr/>
          </a:p>
          <a:p>
            <a:pPr indent="-342900" lvl="0" marL="457200" rtl="0" algn="l">
              <a:spcBef>
                <a:spcPts val="0"/>
              </a:spcBef>
              <a:spcAft>
                <a:spcPts val="0"/>
              </a:spcAft>
              <a:buSzPts val="1800"/>
              <a:buChar char="●"/>
            </a:pPr>
            <a:r>
              <a:rPr lang="id" u="sng">
                <a:solidFill>
                  <a:schemeClr val="hlink"/>
                </a:solidFill>
                <a:hlinkClick r:id="rId5"/>
              </a:rPr>
              <a:t>https://developer.mozilla.org/en-US/docs/Web/CSS/column-gap</a:t>
            </a:r>
            <a:r>
              <a:rPr lang="id"/>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Pengenalan CSS Layout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Gap</a:t>
            </a:r>
            <a:endParaRPr/>
          </a:p>
        </p:txBody>
      </p:sp>
      <p:pic>
        <p:nvPicPr>
          <p:cNvPr id="408" name="Google Shape;408;p74"/>
          <p:cNvPicPr preferRelativeResize="0"/>
          <p:nvPr/>
        </p:nvPicPr>
        <p:blipFill>
          <a:blip r:embed="rId3">
            <a:alphaModFix/>
          </a:blip>
          <a:stretch>
            <a:fillRect/>
          </a:stretch>
        </p:blipFill>
        <p:spPr>
          <a:xfrm>
            <a:off x="152400" y="1170125"/>
            <a:ext cx="4279867" cy="3820975"/>
          </a:xfrm>
          <a:prstGeom prst="rect">
            <a:avLst/>
          </a:prstGeom>
          <a:noFill/>
          <a:ln>
            <a:noFill/>
          </a:ln>
        </p:spPr>
      </p:pic>
      <p:pic>
        <p:nvPicPr>
          <p:cNvPr id="409" name="Google Shape;409;p74"/>
          <p:cNvPicPr preferRelativeResize="0"/>
          <p:nvPr/>
        </p:nvPicPr>
        <p:blipFill>
          <a:blip r:embed="rId4">
            <a:alphaModFix/>
          </a:blip>
          <a:stretch>
            <a:fillRect/>
          </a:stretch>
        </p:blipFill>
        <p:spPr>
          <a:xfrm>
            <a:off x="4584667" y="1170125"/>
            <a:ext cx="3446945" cy="382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Grids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a:t>
            </a:r>
            <a:endParaRPr/>
          </a:p>
        </p:txBody>
      </p:sp>
      <p:sp>
        <p:nvSpPr>
          <p:cNvPr id="420" name="Google Shape;420;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Grid Layout adalah sistem tata letak berbasis grid dua dimensi</a:t>
            </a:r>
            <a:endParaRPr/>
          </a:p>
          <a:p>
            <a:pPr indent="-342900" lvl="0" marL="457200" rtl="0" algn="l">
              <a:spcBef>
                <a:spcPts val="0"/>
              </a:spcBef>
              <a:spcAft>
                <a:spcPts val="0"/>
              </a:spcAft>
              <a:buSzPts val="1800"/>
              <a:buChar char="●"/>
            </a:pPr>
            <a:r>
              <a:rPr lang="id"/>
              <a:t>Flexbox adalah Layout yang bagus, tapi hanya satu arah, dan cocok pada kasus tertentu</a:t>
            </a:r>
            <a:endParaRPr/>
          </a:p>
          <a:p>
            <a:pPr indent="-342900" lvl="0" marL="457200" rtl="0" algn="l">
              <a:spcBef>
                <a:spcPts val="0"/>
              </a:spcBef>
              <a:spcAft>
                <a:spcPts val="0"/>
              </a:spcAft>
              <a:buSzPts val="1800"/>
              <a:buChar char="●"/>
            </a:pPr>
            <a:r>
              <a:rPr lang="id"/>
              <a:t>Grid Layout adalah fitur CSS yang dibuat untuk mengatasi permasalahan tata letak yang kompleks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Container</a:t>
            </a:r>
            <a:endParaRPr/>
          </a:p>
        </p:txBody>
      </p:sp>
      <p:sp>
        <p:nvSpPr>
          <p:cNvPr id="426" name="Google Shape;426;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Grid Container, kita bisa menggunakan atribut display dengan nilai grid</a:t>
            </a:r>
            <a:endParaRPr/>
          </a:p>
          <a:p>
            <a:pPr indent="-342900" lvl="0" marL="457200" rtl="0" algn="l">
              <a:spcBef>
                <a:spcPts val="0"/>
              </a:spcBef>
              <a:spcAft>
                <a:spcPts val="0"/>
              </a:spcAft>
              <a:buSzPts val="1800"/>
              <a:buChar char="●"/>
            </a:pPr>
            <a:r>
              <a:rPr lang="id"/>
              <a:t>Tidak seperti Flexbox, saat menggunakan Grid Container, secara default akan terdapat satu kolom, sehingga tampilan awal mungkin tidak akan berbeda dengan Normal Flow</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a:t>
            </a:r>
            <a:endParaRPr/>
          </a:p>
        </p:txBody>
      </p:sp>
      <p:pic>
        <p:nvPicPr>
          <p:cNvPr id="432" name="Google Shape;432;p78"/>
          <p:cNvPicPr preferRelativeResize="0"/>
          <p:nvPr/>
        </p:nvPicPr>
        <p:blipFill>
          <a:blip r:embed="rId3">
            <a:alphaModFix/>
          </a:blip>
          <a:stretch>
            <a:fillRect/>
          </a:stretch>
        </p:blipFill>
        <p:spPr>
          <a:xfrm>
            <a:off x="152400" y="1170125"/>
            <a:ext cx="4314843" cy="3820975"/>
          </a:xfrm>
          <a:prstGeom prst="rect">
            <a:avLst/>
          </a:prstGeom>
          <a:noFill/>
          <a:ln>
            <a:noFill/>
          </a:ln>
        </p:spPr>
      </p:pic>
      <p:pic>
        <p:nvPicPr>
          <p:cNvPr id="433" name="Google Shape;433;p78"/>
          <p:cNvPicPr preferRelativeResize="0"/>
          <p:nvPr/>
        </p:nvPicPr>
        <p:blipFill>
          <a:blip r:embed="rId4">
            <a:alphaModFix/>
          </a:blip>
          <a:stretch>
            <a:fillRect/>
          </a:stretch>
        </p:blipFill>
        <p:spPr>
          <a:xfrm>
            <a:off x="4619643" y="1170125"/>
            <a:ext cx="4371956" cy="369079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Grid Terminology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Terminology</a:t>
            </a:r>
            <a:endParaRPr/>
          </a:p>
        </p:txBody>
      </p:sp>
      <p:sp>
        <p:nvSpPr>
          <p:cNvPr id="444" name="Google Shape;444;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 kita lanjut tentang Grid Container, kita akan bahas dulu tentang Grid Terminology, agar tidak bingung di materi selanjutnya</a:t>
            </a:r>
            <a:endParaRPr/>
          </a:p>
          <a:p>
            <a:pPr indent="-342900" lvl="0" marL="457200" rtl="0" algn="l">
              <a:spcBef>
                <a:spcPts val="0"/>
              </a:spcBef>
              <a:spcAft>
                <a:spcPts val="0"/>
              </a:spcAft>
              <a:buSzPts val="1800"/>
              <a:buChar char="●"/>
            </a:pPr>
            <a:r>
              <a:rPr lang="id"/>
              <a:t>Seperti yang sudah kita tahu, bentuk dari Grid itu mirip seperti tabel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Container</a:t>
            </a:r>
            <a:endParaRPr/>
          </a:p>
        </p:txBody>
      </p:sp>
      <p:sp>
        <p:nvSpPr>
          <p:cNvPr id="450" name="Google Shape;450;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Komponent yang menggunakan display: grid, kita sebut dengan Grid Container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Item</a:t>
            </a:r>
            <a:endParaRPr/>
          </a:p>
        </p:txBody>
      </p:sp>
      <p:sp>
        <p:nvSpPr>
          <p:cNvPr id="456" name="Google Shape;456;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Komponen Children dari Grid Container kita sebut dengan nama Grid Item</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Line</a:t>
            </a:r>
            <a:endParaRPr/>
          </a:p>
        </p:txBody>
      </p:sp>
      <p:sp>
        <p:nvSpPr>
          <p:cNvPr id="462" name="Google Shape;462;p8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Garis pemisah dalam grid baik itu yang vertical atau horizontal, kita sebut dengan Grid Line</a:t>
            </a:r>
            <a:endParaRPr/>
          </a:p>
        </p:txBody>
      </p:sp>
      <p:pic>
        <p:nvPicPr>
          <p:cNvPr id="463" name="Google Shape;463;p83"/>
          <p:cNvPicPr preferRelativeResize="0"/>
          <p:nvPr/>
        </p:nvPicPr>
        <p:blipFill>
          <a:blip r:embed="rId3">
            <a:alphaModFix/>
          </a:blip>
          <a:stretch>
            <a:fillRect/>
          </a:stretch>
        </p:blipFill>
        <p:spPr>
          <a:xfrm>
            <a:off x="4464000" y="1170125"/>
            <a:ext cx="4527601" cy="27506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CSS Layout</a:t>
            </a:r>
            <a:endParaRPr/>
          </a:p>
        </p:txBody>
      </p:sp>
      <p:sp>
        <p:nvSpPr>
          <p:cNvPr id="140" name="Google Shape;14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Di materi CSS Dasar, kita sudah belajar bagaimana menambahkan gaya pada element-element di HTML</a:t>
            </a:r>
            <a:endParaRPr/>
          </a:p>
          <a:p>
            <a:pPr indent="-342900" lvl="0" marL="457200" rtl="0" algn="l">
              <a:spcBef>
                <a:spcPts val="0"/>
              </a:spcBef>
              <a:spcAft>
                <a:spcPts val="0"/>
              </a:spcAft>
              <a:buSzPts val="1800"/>
              <a:buChar char="●"/>
            </a:pPr>
            <a:r>
              <a:rPr lang="id"/>
              <a:t>Selain menambahkan gaya di element, CSS juga biasanya digunakan untuk membuat layout (tata letak) halaman web</a:t>
            </a:r>
            <a:endParaRPr/>
          </a:p>
          <a:p>
            <a:pPr indent="-342900" lvl="0" marL="457200" rtl="0" algn="l">
              <a:spcBef>
                <a:spcPts val="0"/>
              </a:spcBef>
              <a:spcAft>
                <a:spcPts val="0"/>
              </a:spcAft>
              <a:buSzPts val="1800"/>
              <a:buChar char="●"/>
            </a:pPr>
            <a:r>
              <a:rPr lang="id"/>
              <a:t>Hampir semua web di dunia, akan menggunakan CSS untuk melakukan layouting (tata letak) komponen-komponen HTML nya</a:t>
            </a:r>
            <a:endParaRPr/>
          </a:p>
          <a:p>
            <a:pPr indent="-342900" lvl="0" marL="457200" rtl="0" algn="l">
              <a:spcBef>
                <a:spcPts val="0"/>
              </a:spcBef>
              <a:spcAft>
                <a:spcPts val="0"/>
              </a:spcAft>
              <a:buSzPts val="1800"/>
              <a:buChar char="●"/>
            </a:pPr>
            <a:r>
              <a:rPr lang="id"/>
              <a:t>Salah satu tujuan melakukan tata letak adalah agar tampilan halaman web lebih menarik</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Cell</a:t>
            </a:r>
            <a:endParaRPr/>
          </a:p>
        </p:txBody>
      </p:sp>
      <p:sp>
        <p:nvSpPr>
          <p:cNvPr id="469" name="Google Shape;469;p8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Area yang terdapat didalam kolom dan baris yang dipisah oleh Grid Line, kita sebut dengan Grid Cell</a:t>
            </a:r>
            <a:endParaRPr/>
          </a:p>
        </p:txBody>
      </p:sp>
      <p:pic>
        <p:nvPicPr>
          <p:cNvPr id="470" name="Google Shape;470;p84"/>
          <p:cNvPicPr preferRelativeResize="0"/>
          <p:nvPr/>
        </p:nvPicPr>
        <p:blipFill>
          <a:blip r:embed="rId3">
            <a:alphaModFix/>
          </a:blip>
          <a:stretch>
            <a:fillRect/>
          </a:stretch>
        </p:blipFill>
        <p:spPr>
          <a:xfrm>
            <a:off x="4464000" y="1170125"/>
            <a:ext cx="4527598" cy="269165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Track</a:t>
            </a:r>
            <a:endParaRPr/>
          </a:p>
        </p:txBody>
      </p:sp>
      <p:sp>
        <p:nvSpPr>
          <p:cNvPr id="476" name="Google Shape;476;p8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Bagian antara dua Grid Line, atau bisa dibilang baris, kita sebut dengan Grid Track</a:t>
            </a:r>
            <a:endParaRPr/>
          </a:p>
        </p:txBody>
      </p:sp>
      <p:pic>
        <p:nvPicPr>
          <p:cNvPr id="477" name="Google Shape;477;p85"/>
          <p:cNvPicPr preferRelativeResize="0"/>
          <p:nvPr/>
        </p:nvPicPr>
        <p:blipFill>
          <a:blip r:embed="rId3">
            <a:alphaModFix/>
          </a:blip>
          <a:stretch>
            <a:fillRect/>
          </a:stretch>
        </p:blipFill>
        <p:spPr>
          <a:xfrm>
            <a:off x="4464000" y="1170125"/>
            <a:ext cx="4527600" cy="270966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Area</a:t>
            </a:r>
            <a:endParaRPr/>
          </a:p>
        </p:txBody>
      </p:sp>
      <p:sp>
        <p:nvSpPr>
          <p:cNvPr id="483" name="Google Shape;483;p8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Total area dari beberapa Grid Cell, kita sebut dengan Grid Area</a:t>
            </a:r>
            <a:endParaRPr/>
          </a:p>
        </p:txBody>
      </p:sp>
      <p:pic>
        <p:nvPicPr>
          <p:cNvPr id="484" name="Google Shape;484;p86"/>
          <p:cNvPicPr preferRelativeResize="0"/>
          <p:nvPr/>
        </p:nvPicPr>
        <p:blipFill>
          <a:blip r:embed="rId3">
            <a:alphaModFix/>
          </a:blip>
          <a:stretch>
            <a:fillRect/>
          </a:stretch>
        </p:blipFill>
        <p:spPr>
          <a:xfrm>
            <a:off x="4464000" y="1170125"/>
            <a:ext cx="4527600" cy="272878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Grid Templates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Template</a:t>
            </a:r>
            <a:endParaRPr/>
          </a:p>
        </p:txBody>
      </p:sp>
      <p:sp>
        <p:nvSpPr>
          <p:cNvPr id="495" name="Google Shape;495;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menentukan kolom dan baris dalam Grid, kita bisa menggunakan Grid Template</a:t>
            </a:r>
            <a:endParaRPr/>
          </a:p>
          <a:p>
            <a:pPr indent="-342900" lvl="0" marL="457200" rtl="0" algn="l">
              <a:spcBef>
                <a:spcPts val="0"/>
              </a:spcBef>
              <a:spcAft>
                <a:spcPts val="0"/>
              </a:spcAft>
              <a:buSzPts val="1800"/>
              <a:buChar char="●"/>
            </a:pPr>
            <a:r>
              <a:rPr lang="id"/>
              <a:t>Atribut grid-template-columns digunakan untuk menentukan kolom</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https://developer.mozilla.org/en-US/docs/Web/CSS/grid-template-columns</a:t>
            </a:r>
            <a:r>
              <a:rPr lang="id"/>
              <a:t> </a:t>
            </a:r>
            <a:endParaRPr/>
          </a:p>
          <a:p>
            <a:pPr indent="-342900" lvl="0" marL="457200" rtl="0" algn="l">
              <a:spcBef>
                <a:spcPts val="0"/>
              </a:spcBef>
              <a:spcAft>
                <a:spcPts val="0"/>
              </a:spcAft>
              <a:buSzPts val="1800"/>
              <a:buChar char="●"/>
            </a:pPr>
            <a:r>
              <a:rPr lang="id"/>
              <a:t>Atribut grid-template-rows digunakan untuk menentukan baris</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https://developer.mozilla.org/en-US/docs/Web/CSS/grid-template-rows</a:t>
            </a:r>
            <a:r>
              <a:rPr lang="id"/>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Template</a:t>
            </a:r>
            <a:endParaRPr/>
          </a:p>
        </p:txBody>
      </p:sp>
      <p:pic>
        <p:nvPicPr>
          <p:cNvPr id="501" name="Google Shape;501;p89"/>
          <p:cNvPicPr preferRelativeResize="0"/>
          <p:nvPr/>
        </p:nvPicPr>
        <p:blipFill>
          <a:blip r:embed="rId3">
            <a:alphaModFix/>
          </a:blip>
          <a:stretch>
            <a:fillRect/>
          </a:stretch>
        </p:blipFill>
        <p:spPr>
          <a:xfrm>
            <a:off x="4519349" y="1170125"/>
            <a:ext cx="4380882" cy="3820976"/>
          </a:xfrm>
          <a:prstGeom prst="rect">
            <a:avLst/>
          </a:prstGeom>
          <a:noFill/>
          <a:ln>
            <a:noFill/>
          </a:ln>
        </p:spPr>
      </p:pic>
      <p:pic>
        <p:nvPicPr>
          <p:cNvPr id="502" name="Google Shape;502;p89"/>
          <p:cNvPicPr preferRelativeResize="0"/>
          <p:nvPr/>
        </p:nvPicPr>
        <p:blipFill>
          <a:blip r:embed="rId4">
            <a:alphaModFix/>
          </a:blip>
          <a:stretch>
            <a:fillRect/>
          </a:stretch>
        </p:blipFill>
        <p:spPr>
          <a:xfrm>
            <a:off x="152400" y="1170125"/>
            <a:ext cx="4214549" cy="290335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Grid Items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Items</a:t>
            </a:r>
            <a:endParaRPr/>
          </a:p>
        </p:txBody>
      </p:sp>
      <p:sp>
        <p:nvSpPr>
          <p:cNvPr id="513" name="Google Shape;513;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Komponen Children langsung dari Grid Container kita sebut dengan Grid Item</a:t>
            </a:r>
            <a:endParaRPr/>
          </a:p>
          <a:p>
            <a:pPr indent="-342900" lvl="0" marL="457200" rtl="0" algn="l">
              <a:spcBef>
                <a:spcPts val="0"/>
              </a:spcBef>
              <a:spcAft>
                <a:spcPts val="0"/>
              </a:spcAft>
              <a:buSzPts val="1800"/>
              <a:buChar char="●"/>
            </a:pPr>
            <a:r>
              <a:rPr lang="id"/>
              <a:t>Ada banyak hal yang bisa kita lakukan di Grid Item, seperti memilih kolom, baris atau area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Item Start dan End</a:t>
            </a:r>
            <a:endParaRPr/>
          </a:p>
        </p:txBody>
      </p:sp>
      <p:sp>
        <p:nvSpPr>
          <p:cNvPr id="519" name="Google Shape;519;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Grid Item bisa ditentukan mau mulai dari kolom atau baris berapa</a:t>
            </a:r>
            <a:endParaRPr/>
          </a:p>
          <a:p>
            <a:pPr indent="-342900" lvl="0" marL="457200" rtl="0" algn="l">
              <a:spcBef>
                <a:spcPts val="0"/>
              </a:spcBef>
              <a:spcAft>
                <a:spcPts val="0"/>
              </a:spcAft>
              <a:buSzPts val="1800"/>
              <a:buChar char="●"/>
            </a:pPr>
            <a:r>
              <a:rPr lang="id"/>
              <a:t>Bahkan, untuk mempermudah, ketika membuat row template dan column template, kita bisa memberi nama sehingga mudah digunakan</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https://developer.mozilla.org/en-US/docs/Web/CSS/grid-column-start</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https://developer.mozilla.org/en-US/docs/Web/CSS/grid-column-end</a:t>
            </a:r>
            <a:endParaRPr/>
          </a:p>
          <a:p>
            <a:pPr indent="-342900" lvl="0" marL="457200" rtl="0" algn="l">
              <a:spcBef>
                <a:spcPts val="0"/>
              </a:spcBef>
              <a:spcAft>
                <a:spcPts val="0"/>
              </a:spcAft>
              <a:buSzPts val="1800"/>
              <a:buChar char="●"/>
            </a:pPr>
            <a:r>
              <a:rPr lang="id" u="sng">
                <a:solidFill>
                  <a:schemeClr val="hlink"/>
                </a:solidFill>
                <a:hlinkClick r:id="rId5"/>
              </a:rPr>
              <a:t>https://developer.mozilla.org/en-US/docs/Web/CSS/grid-row-start</a:t>
            </a:r>
            <a:r>
              <a:rPr lang="id"/>
              <a:t> </a:t>
            </a:r>
            <a:endParaRPr/>
          </a:p>
          <a:p>
            <a:pPr indent="-342900" lvl="0" marL="457200" rtl="0" algn="l">
              <a:spcBef>
                <a:spcPts val="0"/>
              </a:spcBef>
              <a:spcAft>
                <a:spcPts val="0"/>
              </a:spcAft>
              <a:buSzPts val="1800"/>
              <a:buChar char="●"/>
            </a:pPr>
            <a:r>
              <a:rPr lang="id" u="sng">
                <a:solidFill>
                  <a:schemeClr val="hlink"/>
                </a:solidFill>
                <a:hlinkClick r:id="rId6"/>
              </a:rPr>
              <a:t>https://developer.mozilla.org/en-US/docs/Web/CSS/grid-row-end</a:t>
            </a:r>
            <a:r>
              <a:rPr lang="id"/>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Line Name</a:t>
            </a:r>
            <a:endParaRPr/>
          </a:p>
        </p:txBody>
      </p:sp>
      <p:sp>
        <p:nvSpPr>
          <p:cNvPr id="525" name="Google Shape;525;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 kita praktek tentang Grid Start dan End, kadang ada baiknya kita membuat nama untuk Grid Line saat membuat Grid Template</a:t>
            </a:r>
            <a:endParaRPr/>
          </a:p>
          <a:p>
            <a:pPr indent="-342900" lvl="0" marL="457200" rtl="0" algn="l">
              <a:spcBef>
                <a:spcPts val="0"/>
              </a:spcBef>
              <a:spcAft>
                <a:spcPts val="0"/>
              </a:spcAft>
              <a:buSzPts val="1800"/>
              <a:buChar char="●"/>
            </a:pPr>
            <a:r>
              <a:rPr lang="id"/>
              <a:t>Kita bisa buat Grid Line dengan menggunakan [namaline]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Jangan Gunakan Tabel untuk Layout</a:t>
            </a:r>
            <a:endParaRPr/>
          </a:p>
        </p:txBody>
      </p:sp>
      <p:sp>
        <p:nvSpPr>
          <p:cNvPr id="146" name="Google Shape;14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mungkin ada beberapa pengembang web menggunakan Tabel untuk membuat tata letak, karena dianggap lebih mudah</a:t>
            </a:r>
            <a:endParaRPr/>
          </a:p>
          <a:p>
            <a:pPr indent="-342900" lvl="0" marL="457200" rtl="0" algn="l">
              <a:spcBef>
                <a:spcPts val="0"/>
              </a:spcBef>
              <a:spcAft>
                <a:spcPts val="0"/>
              </a:spcAft>
              <a:buSzPts val="1800"/>
              <a:buChar char="●"/>
            </a:pPr>
            <a:r>
              <a:rPr lang="id"/>
              <a:t>Namun, sangat tidak disarankan untuk menggunakan tabel, terutama pada kondisi layout yang sangat kompleks, maka akan sangat menyulitkan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Line Name</a:t>
            </a:r>
            <a:endParaRPr/>
          </a:p>
        </p:txBody>
      </p:sp>
      <p:pic>
        <p:nvPicPr>
          <p:cNvPr id="531" name="Google Shape;531;p94"/>
          <p:cNvPicPr preferRelativeResize="0"/>
          <p:nvPr/>
        </p:nvPicPr>
        <p:blipFill>
          <a:blip r:embed="rId3">
            <a:alphaModFix/>
          </a:blip>
          <a:stretch>
            <a:fillRect/>
          </a:stretch>
        </p:blipFill>
        <p:spPr>
          <a:xfrm>
            <a:off x="152400" y="1170125"/>
            <a:ext cx="8839198" cy="272925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Item Start dan End</a:t>
            </a:r>
            <a:endParaRPr/>
          </a:p>
        </p:txBody>
      </p:sp>
      <p:pic>
        <p:nvPicPr>
          <p:cNvPr id="537" name="Google Shape;537;p95"/>
          <p:cNvPicPr preferRelativeResize="0"/>
          <p:nvPr/>
        </p:nvPicPr>
        <p:blipFill>
          <a:blip r:embed="rId3">
            <a:alphaModFix/>
          </a:blip>
          <a:stretch>
            <a:fillRect/>
          </a:stretch>
        </p:blipFill>
        <p:spPr>
          <a:xfrm>
            <a:off x="152400" y="1170125"/>
            <a:ext cx="2910510" cy="3820977"/>
          </a:xfrm>
          <a:prstGeom prst="rect">
            <a:avLst/>
          </a:prstGeom>
          <a:noFill/>
          <a:ln>
            <a:noFill/>
          </a:ln>
        </p:spPr>
      </p:pic>
      <p:pic>
        <p:nvPicPr>
          <p:cNvPr id="538" name="Google Shape;538;p95"/>
          <p:cNvPicPr preferRelativeResize="0"/>
          <p:nvPr/>
        </p:nvPicPr>
        <p:blipFill>
          <a:blip r:embed="rId4">
            <a:alphaModFix/>
          </a:blip>
          <a:stretch>
            <a:fillRect/>
          </a:stretch>
        </p:blipFill>
        <p:spPr>
          <a:xfrm>
            <a:off x="3215310" y="1170125"/>
            <a:ext cx="5776290" cy="349728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Area</a:t>
            </a:r>
            <a:endParaRPr/>
          </a:p>
        </p:txBody>
      </p:sp>
      <p:sp>
        <p:nvSpPr>
          <p:cNvPr id="544" name="Google Shape;544;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Grid, kita bisa membuat Grid Area dengan menentukan nama dari Grid Area tersebut</a:t>
            </a:r>
            <a:endParaRPr/>
          </a:p>
          <a:p>
            <a:pPr indent="-342900" lvl="0" marL="457200" rtl="0" algn="l">
              <a:spcBef>
                <a:spcPts val="0"/>
              </a:spcBef>
              <a:spcAft>
                <a:spcPts val="0"/>
              </a:spcAft>
              <a:buSzPts val="1800"/>
              <a:buChar char="●"/>
            </a:pPr>
            <a:r>
              <a:rPr lang="id"/>
              <a:t>Untuk membuat Grid Area, kita bisa menggunakan atribut grid-template-areas</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https://developer.mozilla.org/en-US/docs/Web/CSS/grid-template-areas</a:t>
            </a:r>
            <a:endParaRPr/>
          </a:p>
          <a:p>
            <a:pPr indent="-342900" lvl="0" marL="457200" rtl="0" algn="l">
              <a:spcBef>
                <a:spcPts val="0"/>
              </a:spcBef>
              <a:spcAft>
                <a:spcPts val="0"/>
              </a:spcAft>
              <a:buSzPts val="1800"/>
              <a:buChar char="●"/>
            </a:pPr>
            <a:r>
              <a:rPr lang="id"/>
              <a:t>Dan untuk menentukan Grid Item muncul di area mana, kita bisa gunakan atribut grid-area</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https://developer.mozilla.org/en-US/docs/Web/CSS/grid-area</a:t>
            </a:r>
            <a:r>
              <a:rPr lang="id"/>
              <a:t> </a:t>
            </a:r>
            <a:endParaRPr/>
          </a:p>
          <a:p>
            <a:pPr indent="-342900" lvl="0" marL="457200" rtl="0" algn="l">
              <a:spcBef>
                <a:spcPts val="0"/>
              </a:spcBef>
              <a:spcAft>
                <a:spcPts val="0"/>
              </a:spcAft>
              <a:buSzPts val="1800"/>
              <a:buChar char="●"/>
            </a:pPr>
            <a:r>
              <a:rPr lang="id"/>
              <a:t>Penggunaan Grid Area lebih mudah dibanding Grid Item Start dan End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Template Area</a:t>
            </a:r>
            <a:endParaRPr/>
          </a:p>
        </p:txBody>
      </p:sp>
      <p:pic>
        <p:nvPicPr>
          <p:cNvPr id="550" name="Google Shape;550;p97"/>
          <p:cNvPicPr preferRelativeResize="0"/>
          <p:nvPr/>
        </p:nvPicPr>
        <p:blipFill>
          <a:blip r:embed="rId3">
            <a:alphaModFix/>
          </a:blip>
          <a:stretch>
            <a:fillRect/>
          </a:stretch>
        </p:blipFill>
        <p:spPr>
          <a:xfrm>
            <a:off x="152400" y="1170125"/>
            <a:ext cx="3306614" cy="3820976"/>
          </a:xfrm>
          <a:prstGeom prst="rect">
            <a:avLst/>
          </a:prstGeom>
          <a:noFill/>
          <a:ln>
            <a:noFill/>
          </a:ln>
        </p:spPr>
      </p:pic>
      <p:pic>
        <p:nvPicPr>
          <p:cNvPr id="551" name="Google Shape;551;p97"/>
          <p:cNvPicPr preferRelativeResize="0"/>
          <p:nvPr/>
        </p:nvPicPr>
        <p:blipFill>
          <a:blip r:embed="rId4">
            <a:alphaModFix/>
          </a:blip>
          <a:stretch>
            <a:fillRect/>
          </a:stretch>
        </p:blipFill>
        <p:spPr>
          <a:xfrm>
            <a:off x="3611414" y="1170125"/>
            <a:ext cx="5380187" cy="328588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Grid </a:t>
            </a:r>
            <a:r>
              <a:rPr lang="id"/>
              <a:t>Alignment</a:t>
            </a:r>
            <a:r>
              <a:rPr lang="id"/>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Alignment</a:t>
            </a:r>
            <a:endParaRPr/>
          </a:p>
        </p:txBody>
      </p:sp>
      <p:sp>
        <p:nvSpPr>
          <p:cNvPr id="562" name="Google Shape;562;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Grid juga sama seperti Flexbox, kita bisa lakukan penyelarasan seperti layaknya di Flexbox</a:t>
            </a:r>
            <a:endParaRPr/>
          </a:p>
          <a:p>
            <a:pPr indent="-342900" lvl="0" marL="457200" rtl="0" algn="l">
              <a:spcBef>
                <a:spcPts val="0"/>
              </a:spcBef>
              <a:spcAft>
                <a:spcPts val="0"/>
              </a:spcAft>
              <a:buSzPts val="1800"/>
              <a:buChar char="●"/>
            </a:pPr>
            <a:r>
              <a:rPr lang="id"/>
              <a:t>Salah satu perbedaanya, dalam Grid, kita bisa melakukan penyelarasan Seluruh Grid Cell, atau hanya untuk satu Grid Cell saja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Justify Content</a:t>
            </a:r>
            <a:endParaRPr/>
          </a:p>
        </p:txBody>
      </p:sp>
      <p:sp>
        <p:nvSpPr>
          <p:cNvPr id="568" name="Google Shape;568;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id" sz="1800"/>
              <a:t>Saat kita menggunakan </a:t>
            </a:r>
            <a:r>
              <a:rPr lang="id"/>
              <a:t>Grid</a:t>
            </a:r>
            <a:r>
              <a:rPr lang="id" sz="1800"/>
              <a:t>, kita bisa menggunakan atribut justify-content menentukan bagaimana Web Browser menentukan jarak antar </a:t>
            </a:r>
            <a:r>
              <a:rPr lang="id"/>
              <a:t>Grid</a:t>
            </a:r>
            <a:r>
              <a:rPr lang="id" sz="1800"/>
              <a:t> </a:t>
            </a:r>
            <a:r>
              <a:rPr lang="id"/>
              <a:t>Column</a:t>
            </a:r>
            <a:endParaRPr sz="1800"/>
          </a:p>
          <a:p>
            <a:pPr indent="-342900" lvl="0" marL="457200" rtl="0" algn="l">
              <a:spcBef>
                <a:spcPts val="0"/>
              </a:spcBef>
              <a:spcAft>
                <a:spcPts val="0"/>
              </a:spcAft>
              <a:buSzPts val="1800"/>
              <a:buChar char="●"/>
            </a:pPr>
            <a:r>
              <a:rPr lang="id" sz="1800"/>
              <a:t>Ada banyak nilai yang bisa kita gunakan dalam justify-content, seperti yang terlihat di gambar</a:t>
            </a:r>
            <a:endParaRPr sz="1800"/>
          </a:p>
          <a:p>
            <a:pPr indent="-342900" lvl="0" marL="457200" rtl="0" algn="l">
              <a:spcBef>
                <a:spcPts val="0"/>
              </a:spcBef>
              <a:spcAft>
                <a:spcPts val="0"/>
              </a:spcAft>
              <a:buSzPts val="1800"/>
              <a:buChar char="●"/>
            </a:pPr>
            <a:r>
              <a:rPr lang="id" sz="1800" u="sng">
                <a:solidFill>
                  <a:schemeClr val="hlink"/>
                </a:solidFill>
                <a:hlinkClick r:id="rId3"/>
              </a:rPr>
              <a:t>https://developer.mozilla.org/en-US/docs/Web/CSS/justify-content</a:t>
            </a:r>
            <a:r>
              <a:rPr lang="id" sz="1800"/>
              <a:t> </a:t>
            </a:r>
            <a:endParaRPr sz="18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Justify Content</a:t>
            </a:r>
            <a:endParaRPr/>
          </a:p>
        </p:txBody>
      </p:sp>
      <p:pic>
        <p:nvPicPr>
          <p:cNvPr id="574" name="Google Shape;574;p101"/>
          <p:cNvPicPr preferRelativeResize="0"/>
          <p:nvPr/>
        </p:nvPicPr>
        <p:blipFill>
          <a:blip r:embed="rId3">
            <a:alphaModFix/>
          </a:blip>
          <a:stretch>
            <a:fillRect/>
          </a:stretch>
        </p:blipFill>
        <p:spPr>
          <a:xfrm>
            <a:off x="152400" y="1170125"/>
            <a:ext cx="5360281" cy="3820974"/>
          </a:xfrm>
          <a:prstGeom prst="rect">
            <a:avLst/>
          </a:prstGeom>
          <a:noFill/>
          <a:ln>
            <a:noFill/>
          </a:ln>
        </p:spPr>
      </p:pic>
      <p:pic>
        <p:nvPicPr>
          <p:cNvPr id="575" name="Google Shape;575;p101"/>
          <p:cNvPicPr preferRelativeResize="0"/>
          <p:nvPr/>
        </p:nvPicPr>
        <p:blipFill>
          <a:blip r:embed="rId4">
            <a:alphaModFix/>
          </a:blip>
          <a:stretch>
            <a:fillRect/>
          </a:stretch>
        </p:blipFill>
        <p:spPr>
          <a:xfrm>
            <a:off x="5665081" y="1170125"/>
            <a:ext cx="3326519" cy="26981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Align Content</a:t>
            </a:r>
            <a:endParaRPr/>
          </a:p>
        </p:txBody>
      </p:sp>
      <p:sp>
        <p:nvSpPr>
          <p:cNvPr id="581" name="Google Shape;581;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Atribut align-content digunakan agar menyelaraskan Grid Row seperti justify-content</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https://developer.mozilla.org/en-US/docs/Web/CSS/align-content</a:t>
            </a:r>
            <a:r>
              <a:rPr lang="id"/>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Align Content</a:t>
            </a:r>
            <a:endParaRPr/>
          </a:p>
        </p:txBody>
      </p:sp>
      <p:pic>
        <p:nvPicPr>
          <p:cNvPr id="587" name="Google Shape;587;p103"/>
          <p:cNvPicPr preferRelativeResize="0"/>
          <p:nvPr/>
        </p:nvPicPr>
        <p:blipFill>
          <a:blip r:embed="rId3">
            <a:alphaModFix/>
          </a:blip>
          <a:stretch>
            <a:fillRect/>
          </a:stretch>
        </p:blipFill>
        <p:spPr>
          <a:xfrm>
            <a:off x="152400" y="1170125"/>
            <a:ext cx="4871486" cy="3820975"/>
          </a:xfrm>
          <a:prstGeom prst="rect">
            <a:avLst/>
          </a:prstGeom>
          <a:noFill/>
          <a:ln>
            <a:noFill/>
          </a:ln>
        </p:spPr>
      </p:pic>
      <p:pic>
        <p:nvPicPr>
          <p:cNvPr id="588" name="Google Shape;588;p103"/>
          <p:cNvPicPr preferRelativeResize="0"/>
          <p:nvPr/>
        </p:nvPicPr>
        <p:blipFill>
          <a:blip r:embed="rId4">
            <a:alphaModFix/>
          </a:blip>
          <a:stretch>
            <a:fillRect/>
          </a:stretch>
        </p:blipFill>
        <p:spPr>
          <a:xfrm>
            <a:off x="5176286" y="1170125"/>
            <a:ext cx="3815314" cy="31493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Justify Items</a:t>
            </a:r>
            <a:endParaRPr/>
          </a:p>
        </p:txBody>
      </p:sp>
      <p:sp>
        <p:nvSpPr>
          <p:cNvPr id="594" name="Google Shape;594;p104"/>
          <p:cNvSpPr txBox="1"/>
          <p:nvPr>
            <p:ph idx="1" type="body"/>
          </p:nvPr>
        </p:nvSpPr>
        <p:spPr>
          <a:xfrm>
            <a:off x="311700" y="1152475"/>
            <a:ext cx="8491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Justify Content akan melakukan penyelarasan seluruh Grid Item beserta Grid Line, namun pada Justify Items, penyelasan hanya dilakukan di level Grid Item di dalam Grid Cell, tanpa mengubah posisi Grid Line</a:t>
            </a:r>
            <a:endParaRPr sz="1800"/>
          </a:p>
          <a:p>
            <a:pPr indent="-342900" lvl="0" marL="457200" rtl="0" algn="l">
              <a:spcBef>
                <a:spcPts val="0"/>
              </a:spcBef>
              <a:spcAft>
                <a:spcPts val="0"/>
              </a:spcAft>
              <a:buSzPts val="1800"/>
              <a:buChar char="●"/>
            </a:pPr>
            <a:r>
              <a:rPr lang="id" u="sng">
                <a:solidFill>
                  <a:schemeClr val="hlink"/>
                </a:solidFill>
                <a:hlinkClick r:id="rId3"/>
              </a:rPr>
              <a:t>https://developer.mozilla.org/en-US/docs/Web/CSS/justify-items</a:t>
            </a:r>
            <a:r>
              <a:rPr lang="id"/>
              <a: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Justify Items</a:t>
            </a:r>
            <a:endParaRPr/>
          </a:p>
        </p:txBody>
      </p:sp>
      <p:pic>
        <p:nvPicPr>
          <p:cNvPr id="600" name="Google Shape;600;p105"/>
          <p:cNvPicPr preferRelativeResize="0"/>
          <p:nvPr/>
        </p:nvPicPr>
        <p:blipFill>
          <a:blip r:embed="rId3">
            <a:alphaModFix/>
          </a:blip>
          <a:stretch>
            <a:fillRect/>
          </a:stretch>
        </p:blipFill>
        <p:spPr>
          <a:xfrm>
            <a:off x="152400" y="1170125"/>
            <a:ext cx="4417086" cy="3820975"/>
          </a:xfrm>
          <a:prstGeom prst="rect">
            <a:avLst/>
          </a:prstGeom>
          <a:noFill/>
          <a:ln>
            <a:noFill/>
          </a:ln>
        </p:spPr>
      </p:pic>
      <p:pic>
        <p:nvPicPr>
          <p:cNvPr id="601" name="Google Shape;601;p105"/>
          <p:cNvPicPr preferRelativeResize="0"/>
          <p:nvPr/>
        </p:nvPicPr>
        <p:blipFill>
          <a:blip r:embed="rId4">
            <a:alphaModFix/>
          </a:blip>
          <a:stretch>
            <a:fillRect/>
          </a:stretch>
        </p:blipFill>
        <p:spPr>
          <a:xfrm>
            <a:off x="4721886" y="1170125"/>
            <a:ext cx="4269714" cy="33960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Align Items</a:t>
            </a:r>
            <a:endParaRPr/>
          </a:p>
        </p:txBody>
      </p:sp>
      <p:sp>
        <p:nvSpPr>
          <p:cNvPr id="607" name="Google Shape;607;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Align Items akan melakukan penyelarasan di level Grid Cell</a:t>
            </a:r>
            <a:endParaRPr sz="1800"/>
          </a:p>
          <a:p>
            <a:pPr indent="-342900" lvl="0" marL="457200" rtl="0" algn="l">
              <a:spcBef>
                <a:spcPts val="0"/>
              </a:spcBef>
              <a:spcAft>
                <a:spcPts val="0"/>
              </a:spcAft>
              <a:buSzPts val="1800"/>
              <a:buChar char="●"/>
            </a:pPr>
            <a:r>
              <a:rPr lang="id" u="sng">
                <a:solidFill>
                  <a:schemeClr val="hlink"/>
                </a:solidFill>
                <a:hlinkClick r:id="rId3"/>
              </a:rPr>
              <a:t>https://developer.mozilla.org/en-US/docs/Web/CSS/align-items</a:t>
            </a:r>
            <a:r>
              <a:rPr lang="id"/>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Align Items</a:t>
            </a:r>
            <a:endParaRPr/>
          </a:p>
        </p:txBody>
      </p:sp>
      <p:pic>
        <p:nvPicPr>
          <p:cNvPr id="613" name="Google Shape;613;p107"/>
          <p:cNvPicPr preferRelativeResize="0"/>
          <p:nvPr/>
        </p:nvPicPr>
        <p:blipFill>
          <a:blip r:embed="rId3">
            <a:alphaModFix/>
          </a:blip>
          <a:stretch>
            <a:fillRect/>
          </a:stretch>
        </p:blipFill>
        <p:spPr>
          <a:xfrm>
            <a:off x="152400" y="1170125"/>
            <a:ext cx="4483797" cy="3820975"/>
          </a:xfrm>
          <a:prstGeom prst="rect">
            <a:avLst/>
          </a:prstGeom>
          <a:noFill/>
          <a:ln>
            <a:noFill/>
          </a:ln>
        </p:spPr>
      </p:pic>
      <p:pic>
        <p:nvPicPr>
          <p:cNvPr id="614" name="Google Shape;614;p107"/>
          <p:cNvPicPr preferRelativeResize="0"/>
          <p:nvPr/>
        </p:nvPicPr>
        <p:blipFill>
          <a:blip r:embed="rId4">
            <a:alphaModFix/>
          </a:blip>
          <a:stretch>
            <a:fillRect/>
          </a:stretch>
        </p:blipFill>
        <p:spPr>
          <a:xfrm>
            <a:off x="4788597" y="1170125"/>
            <a:ext cx="4203002" cy="361823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Justify dan Align Self</a:t>
            </a:r>
            <a:endParaRPr/>
          </a:p>
        </p:txBody>
      </p:sp>
      <p:sp>
        <p:nvSpPr>
          <p:cNvPr id="620" name="Google Shape;620;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untuk Justify Content / Items dan Align Content / Items, akan berdampak ke semua Grid Item</a:t>
            </a:r>
            <a:endParaRPr/>
          </a:p>
          <a:p>
            <a:pPr indent="-342900" lvl="0" marL="457200" rtl="0" algn="l">
              <a:spcBef>
                <a:spcPts val="0"/>
              </a:spcBef>
              <a:spcAft>
                <a:spcPts val="0"/>
              </a:spcAft>
              <a:buSzPts val="1800"/>
              <a:buChar char="●"/>
            </a:pPr>
            <a:r>
              <a:rPr lang="id"/>
              <a:t>Namun jika kita ingin membuat Justify dan Align hanya untuk salah satu Grid Item, kita bisa menggunakan Justify dan Align Self</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https://developer.mozilla.org/en-US/docs/Web/CSS/justify-self</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https://developer.mozilla.org/en-US/docs/Web/CSS/align-self</a:t>
            </a:r>
            <a:r>
              <a:rPr lang="id"/>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Justify dan Align Self</a:t>
            </a:r>
            <a:endParaRPr/>
          </a:p>
        </p:txBody>
      </p:sp>
      <p:pic>
        <p:nvPicPr>
          <p:cNvPr id="626" name="Google Shape;626;p109"/>
          <p:cNvPicPr preferRelativeResize="0"/>
          <p:nvPr/>
        </p:nvPicPr>
        <p:blipFill>
          <a:blip r:embed="rId3">
            <a:alphaModFix/>
          </a:blip>
          <a:stretch>
            <a:fillRect/>
          </a:stretch>
        </p:blipFill>
        <p:spPr>
          <a:xfrm>
            <a:off x="152400" y="1170125"/>
            <a:ext cx="3982664" cy="3820974"/>
          </a:xfrm>
          <a:prstGeom prst="rect">
            <a:avLst/>
          </a:prstGeom>
          <a:noFill/>
          <a:ln>
            <a:noFill/>
          </a:ln>
        </p:spPr>
      </p:pic>
      <p:pic>
        <p:nvPicPr>
          <p:cNvPr id="627" name="Google Shape;627;p109"/>
          <p:cNvPicPr preferRelativeResize="0"/>
          <p:nvPr/>
        </p:nvPicPr>
        <p:blipFill>
          <a:blip r:embed="rId4">
            <a:alphaModFix/>
          </a:blip>
          <a:stretch>
            <a:fillRect/>
          </a:stretch>
        </p:blipFill>
        <p:spPr>
          <a:xfrm>
            <a:off x="4287464" y="1170125"/>
            <a:ext cx="4704137" cy="31106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Gap</a:t>
            </a:r>
            <a:endParaRPr/>
          </a:p>
        </p:txBody>
      </p:sp>
      <p:sp>
        <p:nvSpPr>
          <p:cNvPr id="633" name="Google Shape;633;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Gap, selain digunakan di Flexbox, juga bisa digunakan di Grid</a:t>
            </a:r>
            <a:endParaRPr/>
          </a:p>
          <a:p>
            <a:pPr indent="-342900" lvl="0" marL="457200" rtl="0" algn="l">
              <a:spcBef>
                <a:spcPts val="0"/>
              </a:spcBef>
              <a:spcAft>
                <a:spcPts val="0"/>
              </a:spcAft>
              <a:buSzPts val="1800"/>
              <a:buChar char="●"/>
            </a:pPr>
            <a:r>
              <a:rPr lang="id"/>
              <a:t>Tujuannya juga sama, untuk menambah jarak antar Grid Cell</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https://developer.mozilla.org/en-US/docs/Web/CSS/gap</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https://developer.mozilla.org/en-US/docs/Web/CSS/row-gap</a:t>
            </a:r>
            <a:endParaRPr/>
          </a:p>
          <a:p>
            <a:pPr indent="-342900" lvl="0" marL="457200" rtl="0" algn="l">
              <a:spcBef>
                <a:spcPts val="0"/>
              </a:spcBef>
              <a:spcAft>
                <a:spcPts val="0"/>
              </a:spcAft>
              <a:buSzPts val="1800"/>
              <a:buChar char="●"/>
            </a:pPr>
            <a:r>
              <a:rPr lang="id" u="sng">
                <a:solidFill>
                  <a:schemeClr val="hlink"/>
                </a:solidFill>
                <a:hlinkClick r:id="rId5"/>
              </a:rPr>
              <a:t>https://developer.mozilla.org/en-US/docs/Web/CSS/column-gap</a:t>
            </a:r>
            <a:r>
              <a:rPr lang="id"/>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Gap</a:t>
            </a:r>
            <a:endParaRPr/>
          </a:p>
        </p:txBody>
      </p:sp>
      <p:pic>
        <p:nvPicPr>
          <p:cNvPr id="639" name="Google Shape;639;p111"/>
          <p:cNvPicPr preferRelativeResize="0"/>
          <p:nvPr/>
        </p:nvPicPr>
        <p:blipFill>
          <a:blip r:embed="rId3">
            <a:alphaModFix/>
          </a:blip>
          <a:stretch>
            <a:fillRect/>
          </a:stretch>
        </p:blipFill>
        <p:spPr>
          <a:xfrm>
            <a:off x="152400" y="1170125"/>
            <a:ext cx="4237480" cy="3820976"/>
          </a:xfrm>
          <a:prstGeom prst="rect">
            <a:avLst/>
          </a:prstGeom>
          <a:noFill/>
          <a:ln>
            <a:noFill/>
          </a:ln>
        </p:spPr>
      </p:pic>
      <p:pic>
        <p:nvPicPr>
          <p:cNvPr id="640" name="Google Shape;640;p111"/>
          <p:cNvPicPr preferRelativeResize="0"/>
          <p:nvPr/>
        </p:nvPicPr>
        <p:blipFill>
          <a:blip r:embed="rId4">
            <a:alphaModFix/>
          </a:blip>
          <a:stretch>
            <a:fillRect/>
          </a:stretch>
        </p:blipFill>
        <p:spPr>
          <a:xfrm>
            <a:off x="4542280" y="1170125"/>
            <a:ext cx="4449319" cy="375411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1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Subgrid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Subgrid</a:t>
            </a:r>
            <a:endParaRPr/>
          </a:p>
        </p:txBody>
      </p:sp>
      <p:sp>
        <p:nvSpPr>
          <p:cNvPr id="651" name="Google Shape;651;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tata letak yang sangat kompleks, kadang kita sering menjadikan Grid Item menjadi Grid Container lagi</a:t>
            </a:r>
            <a:endParaRPr/>
          </a:p>
          <a:p>
            <a:pPr indent="-342900" lvl="0" marL="457200" rtl="0" algn="l">
              <a:spcBef>
                <a:spcPts val="0"/>
              </a:spcBef>
              <a:spcAft>
                <a:spcPts val="0"/>
              </a:spcAft>
              <a:buSzPts val="1800"/>
              <a:buChar char="●"/>
            </a:pPr>
            <a:r>
              <a:rPr lang="id"/>
              <a:t>Pada kasus tertentu, walaupun Grid Item tersebut merupakan Grid Container, namun kadang kita ingin aturan row dan column nya ingin mengikuti aturan Grid Container yang ada diatasnya</a:t>
            </a:r>
            <a:endParaRPr/>
          </a:p>
          <a:p>
            <a:pPr indent="-342900" lvl="0" marL="457200" rtl="0" algn="l">
              <a:spcBef>
                <a:spcPts val="0"/>
              </a:spcBef>
              <a:spcAft>
                <a:spcPts val="0"/>
              </a:spcAft>
              <a:buSzPts val="1800"/>
              <a:buChar char="●"/>
            </a:pPr>
            <a:r>
              <a:rPr lang="id"/>
              <a:t>Pada kasus seperti ini, kita bisa menggunakan Subgrid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157" name="Google Shape;15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Silahkan buat folder baru untuk menyimpan kode program belajar kita</a:t>
            </a:r>
            <a:endParaRPr/>
          </a:p>
          <a:p>
            <a:pPr indent="-342900" lvl="0" marL="457200" rtl="0" algn="l">
              <a:spcBef>
                <a:spcPts val="0"/>
              </a:spcBef>
              <a:spcAft>
                <a:spcPts val="0"/>
              </a:spcAft>
              <a:buSzPts val="1800"/>
              <a:buChar char="●"/>
            </a:pPr>
            <a:r>
              <a:rPr lang="id"/>
              <a:t>Misal nama foldernya belajar-css-layout</a:t>
            </a:r>
            <a:endParaRPr/>
          </a:p>
          <a:p>
            <a:pPr indent="-342900" lvl="0" marL="457200" rtl="0" algn="l">
              <a:spcBef>
                <a:spcPts val="0"/>
              </a:spcBef>
              <a:spcAft>
                <a:spcPts val="0"/>
              </a:spcAft>
              <a:buSzPts val="1800"/>
              <a:buChar char="●"/>
            </a:pPr>
            <a:r>
              <a:rPr lang="id"/>
              <a:t>Silahkan buka menggunakan Text Editor yang digunakan, misal Visual Studio Code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di dalam Grid</a:t>
            </a:r>
            <a:endParaRPr/>
          </a:p>
        </p:txBody>
      </p:sp>
      <p:pic>
        <p:nvPicPr>
          <p:cNvPr id="657" name="Google Shape;657;p114"/>
          <p:cNvPicPr preferRelativeResize="0"/>
          <p:nvPr/>
        </p:nvPicPr>
        <p:blipFill>
          <a:blip r:embed="rId3">
            <a:alphaModFix/>
          </a:blip>
          <a:stretch>
            <a:fillRect/>
          </a:stretch>
        </p:blipFill>
        <p:spPr>
          <a:xfrm>
            <a:off x="152400" y="1170125"/>
            <a:ext cx="5041192" cy="3820974"/>
          </a:xfrm>
          <a:prstGeom prst="rect">
            <a:avLst/>
          </a:prstGeom>
          <a:noFill/>
          <a:ln>
            <a:noFill/>
          </a:ln>
        </p:spPr>
      </p:pic>
      <p:pic>
        <p:nvPicPr>
          <p:cNvPr id="658" name="Google Shape;658;p114"/>
          <p:cNvPicPr preferRelativeResize="0"/>
          <p:nvPr/>
        </p:nvPicPr>
        <p:blipFill>
          <a:blip r:embed="rId4">
            <a:alphaModFix/>
          </a:blip>
          <a:stretch>
            <a:fillRect/>
          </a:stretch>
        </p:blipFill>
        <p:spPr>
          <a:xfrm>
            <a:off x="5345992" y="1170125"/>
            <a:ext cx="3645609" cy="347249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Subgrid</a:t>
            </a:r>
            <a:endParaRPr/>
          </a:p>
        </p:txBody>
      </p:sp>
      <p:pic>
        <p:nvPicPr>
          <p:cNvPr id="664" name="Google Shape;664;p115"/>
          <p:cNvPicPr preferRelativeResize="0"/>
          <p:nvPr/>
        </p:nvPicPr>
        <p:blipFill>
          <a:blip r:embed="rId3">
            <a:alphaModFix/>
          </a:blip>
          <a:stretch>
            <a:fillRect/>
          </a:stretch>
        </p:blipFill>
        <p:spPr>
          <a:xfrm>
            <a:off x="152400" y="1170125"/>
            <a:ext cx="5146064" cy="3820975"/>
          </a:xfrm>
          <a:prstGeom prst="rect">
            <a:avLst/>
          </a:prstGeom>
          <a:noFill/>
          <a:ln>
            <a:noFill/>
          </a:ln>
        </p:spPr>
      </p:pic>
      <p:pic>
        <p:nvPicPr>
          <p:cNvPr id="665" name="Google Shape;665;p115"/>
          <p:cNvPicPr preferRelativeResize="0"/>
          <p:nvPr/>
        </p:nvPicPr>
        <p:blipFill>
          <a:blip r:embed="rId4">
            <a:alphaModFix/>
          </a:blip>
          <a:stretch>
            <a:fillRect/>
          </a:stretch>
        </p:blipFill>
        <p:spPr>
          <a:xfrm>
            <a:off x="5450864" y="1170125"/>
            <a:ext cx="3540737" cy="328305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Multiple Column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Multiple Column</a:t>
            </a:r>
            <a:endParaRPr/>
          </a:p>
        </p:txBody>
      </p:sp>
      <p:sp>
        <p:nvSpPr>
          <p:cNvPr id="676" name="Google Shape;676;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Multiple column layout adalah cara untuk membuat tata letak seperti kolom dalam koran</a:t>
            </a:r>
            <a:endParaRPr/>
          </a:p>
          <a:p>
            <a:pPr indent="-342900" lvl="0" marL="457200" rtl="0" algn="l">
              <a:spcBef>
                <a:spcPts val="0"/>
              </a:spcBef>
              <a:spcAft>
                <a:spcPts val="0"/>
              </a:spcAft>
              <a:buSzPts val="1800"/>
              <a:buChar char="●"/>
            </a:pPr>
            <a:r>
              <a:rPr lang="id"/>
              <a:t>Cara untuk membuat column adalah dengan menggunakan attribute column-count</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https://developer.mozilla.org/en-US/docs/Web/CSS/column-count</a:t>
            </a:r>
            <a:r>
              <a:rPr lang="id"/>
              <a:t> </a:t>
            </a:r>
            <a:endParaRPr/>
          </a:p>
          <a:p>
            <a:pPr indent="-342900" lvl="0" marL="457200" rtl="0" algn="l">
              <a:spcBef>
                <a:spcPts val="0"/>
              </a:spcBef>
              <a:spcAft>
                <a:spcPts val="0"/>
              </a:spcAft>
              <a:buSzPts val="1800"/>
              <a:buChar char="●"/>
            </a:pPr>
            <a:r>
              <a:rPr lang="id"/>
              <a:t>Atau jika kita ingin menentukan lebar kolom, tanpa peduli jumlah kolom yang akan dibuat, kita bisa gunakan atribut column-width</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https://developer.mozilla.org/en-US/docs/Web/CSS/column-width</a:t>
            </a:r>
            <a:r>
              <a:rPr lang="id"/>
              <a:t>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Multiple Column</a:t>
            </a:r>
            <a:endParaRPr/>
          </a:p>
        </p:txBody>
      </p:sp>
      <p:pic>
        <p:nvPicPr>
          <p:cNvPr id="682" name="Google Shape;682;p118"/>
          <p:cNvPicPr preferRelativeResize="0"/>
          <p:nvPr/>
        </p:nvPicPr>
        <p:blipFill>
          <a:blip r:embed="rId3">
            <a:alphaModFix/>
          </a:blip>
          <a:stretch>
            <a:fillRect/>
          </a:stretch>
        </p:blipFill>
        <p:spPr>
          <a:xfrm>
            <a:off x="152400" y="1170125"/>
            <a:ext cx="6285154" cy="38209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Column Style</a:t>
            </a:r>
            <a:endParaRPr/>
          </a:p>
        </p:txBody>
      </p:sp>
      <p:sp>
        <p:nvSpPr>
          <p:cNvPr id="688" name="Google Shape;688;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juga bisa mengubah Style untuk Column</a:t>
            </a:r>
            <a:endParaRPr/>
          </a:p>
          <a:p>
            <a:pPr indent="-342900" lvl="0" marL="457200" rtl="0" algn="l">
              <a:spcBef>
                <a:spcPts val="0"/>
              </a:spcBef>
              <a:spcAft>
                <a:spcPts val="0"/>
              </a:spcAft>
              <a:buSzPts val="1800"/>
              <a:buChar char="●"/>
            </a:pPr>
            <a:r>
              <a:rPr lang="id"/>
              <a:t>Atribut column-gap untuk mengatur jarak Column</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https://developer.mozilla.org/en-US/docs/Web/CSS/column-gap</a:t>
            </a:r>
            <a:endParaRPr/>
          </a:p>
          <a:p>
            <a:pPr indent="-342900" lvl="0" marL="457200" rtl="0" algn="l">
              <a:spcBef>
                <a:spcPts val="0"/>
              </a:spcBef>
              <a:spcAft>
                <a:spcPts val="0"/>
              </a:spcAft>
              <a:buSzPts val="1800"/>
              <a:buChar char="●"/>
            </a:pPr>
            <a:r>
              <a:rPr lang="id"/>
              <a:t>Atribut column-rule untuk mengatur border dari Column</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https://developer.mozilla.org/en-US/docs/Web/CSS/column-rule</a:t>
            </a:r>
            <a:r>
              <a:rPr lang="id"/>
              <a:t>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Column Style</a:t>
            </a:r>
            <a:endParaRPr/>
          </a:p>
        </p:txBody>
      </p:sp>
      <p:pic>
        <p:nvPicPr>
          <p:cNvPr id="694" name="Google Shape;694;p120"/>
          <p:cNvPicPr preferRelativeResize="0"/>
          <p:nvPr/>
        </p:nvPicPr>
        <p:blipFill>
          <a:blip r:embed="rId3">
            <a:alphaModFix/>
          </a:blip>
          <a:stretch>
            <a:fillRect/>
          </a:stretch>
        </p:blipFill>
        <p:spPr>
          <a:xfrm>
            <a:off x="152400" y="1170125"/>
            <a:ext cx="6992274" cy="38209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2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Float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Float</a:t>
            </a:r>
            <a:endParaRPr/>
          </a:p>
        </p:txBody>
      </p:sp>
      <p:sp>
        <p:nvSpPr>
          <p:cNvPr id="705" name="Google Shape;705;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CSS memiliki atribut float, yang sebelum ada Flexbox dan Grid, dulu Float biasanya digunakan untuk membuat Layout</a:t>
            </a:r>
            <a:endParaRPr/>
          </a:p>
          <a:p>
            <a:pPr indent="-342900" lvl="0" marL="457200" rtl="0" algn="l">
              <a:spcBef>
                <a:spcPts val="0"/>
              </a:spcBef>
              <a:spcAft>
                <a:spcPts val="0"/>
              </a:spcAft>
              <a:buSzPts val="1800"/>
              <a:buChar char="●"/>
            </a:pPr>
            <a:r>
              <a:rPr lang="id"/>
              <a:t>Atribut float digunakan untuk memposisikan elemen pada web, sekarang biasanya digunakan untuk gambar</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https://developer.mozilla.org/en-US/docs/Web/CSS/float</a:t>
            </a:r>
            <a:r>
              <a:rPr lang="id"/>
              <a:t>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Float</a:t>
            </a:r>
            <a:endParaRPr/>
          </a:p>
        </p:txBody>
      </p:sp>
      <p:pic>
        <p:nvPicPr>
          <p:cNvPr id="711" name="Google Shape;711;p123"/>
          <p:cNvPicPr preferRelativeResize="0"/>
          <p:nvPr/>
        </p:nvPicPr>
        <p:blipFill>
          <a:blip r:embed="rId3">
            <a:alphaModFix/>
          </a:blip>
          <a:stretch>
            <a:fillRect/>
          </a:stretch>
        </p:blipFill>
        <p:spPr>
          <a:xfrm>
            <a:off x="152400" y="1170125"/>
            <a:ext cx="4175238" cy="3820975"/>
          </a:xfrm>
          <a:prstGeom prst="rect">
            <a:avLst/>
          </a:prstGeom>
          <a:noFill/>
          <a:ln>
            <a:noFill/>
          </a:ln>
        </p:spPr>
      </p:pic>
      <p:pic>
        <p:nvPicPr>
          <p:cNvPr id="712" name="Google Shape;712;p123"/>
          <p:cNvPicPr preferRelativeResize="0"/>
          <p:nvPr/>
        </p:nvPicPr>
        <p:blipFill>
          <a:blip r:embed="rId4">
            <a:alphaModFix/>
          </a:blip>
          <a:stretch>
            <a:fillRect/>
          </a:stretch>
        </p:blipFill>
        <p:spPr>
          <a:xfrm>
            <a:off x="4480038" y="1170125"/>
            <a:ext cx="4511562" cy="21423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